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88" r:id="rId4"/>
    <p:sldId id="282" r:id="rId5"/>
    <p:sldId id="293" r:id="rId6"/>
    <p:sldId id="292" r:id="rId7"/>
    <p:sldId id="294" r:id="rId8"/>
    <p:sldId id="287" r:id="rId9"/>
    <p:sldId id="284" r:id="rId10"/>
    <p:sldId id="291" r:id="rId11"/>
    <p:sldId id="296" r:id="rId12"/>
    <p:sldId id="300" r:id="rId13"/>
    <p:sldId id="301" r:id="rId14"/>
    <p:sldId id="302" r:id="rId15"/>
    <p:sldId id="303" r:id="rId16"/>
    <p:sldId id="304" r:id="rId17"/>
    <p:sldId id="297" r:id="rId18"/>
    <p:sldId id="298" r:id="rId19"/>
    <p:sldId id="295" r:id="rId20"/>
    <p:sldId id="299" r:id="rId21"/>
    <p:sldId id="285" r:id="rId22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E52165C2-0D52-4F39-9E95-227C8BD1A527}">
          <p14:sldIdLst>
            <p14:sldId id="256"/>
            <p14:sldId id="288"/>
            <p14:sldId id="282"/>
            <p14:sldId id="293"/>
            <p14:sldId id="292"/>
            <p14:sldId id="294"/>
            <p14:sldId id="287"/>
            <p14:sldId id="284"/>
            <p14:sldId id="291"/>
            <p14:sldId id="296"/>
            <p14:sldId id="300"/>
            <p14:sldId id="301"/>
            <p14:sldId id="302"/>
            <p14:sldId id="303"/>
            <p14:sldId id="304"/>
            <p14:sldId id="297"/>
            <p14:sldId id="298"/>
            <p14:sldId id="295"/>
            <p14:sldId id="299"/>
            <p14:sldId id="28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884" autoAdjust="0"/>
  </p:normalViewPr>
  <p:slideViewPr>
    <p:cSldViewPr>
      <p:cViewPr>
        <p:scale>
          <a:sx n="74" d="100"/>
          <a:sy n="74" d="100"/>
        </p:scale>
        <p:origin x="-136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78737-2F00-48F5-8E06-BC7165A3F05E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33EAC-8E2A-4AE3-B2B6-D21E4CAEC0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35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10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63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1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022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985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8233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28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6088" indent="-354013" algn="just">
              <a:lnSpc>
                <a:spcPct val="110000"/>
              </a:lnSpc>
              <a:spcAft>
                <a:spcPct val="15000"/>
              </a:spcAft>
              <a:buFont typeface="Arial" pitchFamily="34" charset="0"/>
              <a:buChar char="•"/>
            </a:pPr>
            <a:r>
              <a:rPr lang="pt-BR" sz="1200" dirty="0" smtClean="0"/>
              <a:t>Para o PPB exige-se apenas que se realizem algumas operações com o produto no Brasil, definidas de maneira discricionária pelos Ministérios. Há casos de dispensa de conteúdo nacional mínimo.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  <a:buFont typeface="Arial" pitchFamily="34" charset="0"/>
              <a:buChar char="•"/>
            </a:pPr>
            <a:r>
              <a:rPr lang="pt-BR" sz="1200" dirty="0" smtClean="0"/>
              <a:t>Caso a fixação das etapas do PPB não seja feita de forma rigorosa pelo Grupo Técnico Interministerial (GT-PPB) será aberto espaço para a manutenção da guerra fiscal dos portos, mudando-se alguns atores e vias de acesso.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799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591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311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311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 algn="just">
              <a:buFont typeface="Arial" pitchFamily="34" charset="0"/>
              <a:buChar char="•"/>
            </a:pPr>
            <a:r>
              <a:rPr lang="pt-BR" sz="1800" dirty="0" smtClean="0"/>
              <a:t>Qual a alíquota aplicável nas operações interestaduais subsequentes? Seria aplicável a alíquota de 4% em todas as operações interestaduais subsequentes com a mercadoria importada? (Entendemos que sim, pois a alíquota foi estabelecida para bens e mercadorias importados do exterior, e esta condição é mantida nas operações subsequentes, enquanto não ocorrer industrialização que redunde em grau de nacionalização superior ou igual a 60%)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800" dirty="0" smtClean="0"/>
              <a:t>As alíquotas internas poderiam ser reduzidas a 4% sem deliberação do CONFAZ, ou seja, estaria estabelecido um novo patamar inferior para as alíquotas internas em função da nova alíquota interestadual trazida pela Resolução 13/2012? (Não, pois já há posição do STF no sentido de que a alíquota interna mínima é de 12% - ver ADI 2021-SP)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800" dirty="0" smtClean="0"/>
              <a:t>Como realizar o controle das mercadorias submetidas à nacionalização mas com baixo percentual de componentes nacionais? Esta é a pedra de toque da Resolução do Senado. Como afirmado anteriormente, o controle da origem e da certificação da industrialização sofrida pela mercadoria importada será o maior desafio</a:t>
            </a:r>
            <a:r>
              <a:rPr lang="pt-BR" sz="1800" baseline="0" dirty="0" smtClean="0"/>
              <a:t> para os Fiscos estaduais. Os trabalhos técnicos estão sendo desenvolvidos no Confaz para viabilizar a execução da Resolução no seu termo inicial em 01/01/2013.</a:t>
            </a:r>
            <a:endParaRPr lang="pt-BR" sz="1800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311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470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470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3EAC-8E2A-4AE3-B2B6-D21E4CAEC08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613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651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04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75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88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69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55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15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36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89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F5A0E-5CAE-451A-8755-9B927F4491AD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4FB40-5B33-445D-8E76-2DBB2DC507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2015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003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08E63-6F47-44BA-84AB-14B185F2AB8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139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151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06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259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620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04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089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410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6340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196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556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383D6A-C2D6-423C-804C-7FD2B52BEA35}" type="datetimeFigureOut">
              <a:rPr lang="pt-BR" smtClean="0"/>
              <a:t>28/11/2012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C67EA-0102-4CD6-A4FE-B36BBFA38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43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Apresenta__o_do_Microsoft_PowerPoint_97-20031.ppt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 bwMode="auto">
          <a:xfrm>
            <a:off x="5151438" y="6584950"/>
            <a:ext cx="37179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en-US" sz="12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RODAPÉ</a:t>
            </a:r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418795168"/>
              </p:ext>
            </p:extLst>
          </p:nvPr>
        </p:nvGraphicFramePr>
        <p:xfrm>
          <a:off x="5052" y="0"/>
          <a:ext cx="914400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" name="Apresentação" r:id="rId16" imgW="3619578" imgH="2714402" progId="PowerPoint.Show.8">
                  <p:embed/>
                </p:oleObj>
              </mc:Choice>
              <mc:Fallback>
                <p:oleObj name="Apresentação" r:id="rId16" imgW="3619578" imgH="2714402" progId="PowerPoint.Show.8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2" y="0"/>
                        <a:ext cx="9144001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968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BRANCO_MIOL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 userDrawn="1"/>
        </p:nvSpPr>
        <p:spPr bwMode="auto">
          <a:xfrm>
            <a:off x="5151438" y="6584950"/>
            <a:ext cx="37179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fld id="{3768977F-2EFB-46A5-9B52-B705BEACD398}" type="slidenum">
              <a:rPr lang="en-US" sz="1200" smtClean="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‹nº›</a:t>
            </a:fld>
            <a:endParaRPr lang="en-US" sz="1200" dirty="0">
              <a:solidFill>
                <a:srgbClr val="FFFFFF"/>
              </a:solidFill>
              <a:latin typeface="Verdana" pitchFamily="34" charset="0"/>
              <a:ea typeface="MS PGothic" pitchFamily="34" charset="-128"/>
            </a:endParaRPr>
          </a:p>
        </p:txBody>
      </p:sp>
      <p:pic>
        <p:nvPicPr>
          <p:cNvPr id="9" name="Picture 13" descr="GOVERNO+FAZENDA-VERTICAL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107950"/>
            <a:ext cx="1249363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0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427984" y="2924175"/>
            <a:ext cx="4648200" cy="32353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1800" dirty="0" smtClean="0">
                <a:latin typeface="Verdana" pitchFamily="34" charset="0"/>
              </a:rPr>
              <a:t>Osvaldo Santos de Carvalho</a:t>
            </a:r>
            <a:br>
              <a:rPr lang="pt-BR" sz="18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/>
            </a:r>
            <a:br>
              <a:rPr lang="pt-BR" sz="15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/>
            </a:r>
            <a:br>
              <a:rPr lang="pt-BR" sz="15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>29/11/12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en-US" sz="2500" b="1" dirty="0" smtClean="0">
              <a:latin typeface="Verdana" pitchFamily="34" charset="0"/>
            </a:endParaRPr>
          </a:p>
        </p:txBody>
      </p:sp>
      <p:sp>
        <p:nvSpPr>
          <p:cNvPr id="3" name="Subtitle 2"/>
          <p:cNvSpPr>
            <a:spLocks/>
          </p:cNvSpPr>
          <p:nvPr/>
        </p:nvSpPr>
        <p:spPr bwMode="auto">
          <a:xfrm>
            <a:off x="828998" y="404664"/>
            <a:ext cx="7775450" cy="1008112"/>
          </a:xfrm>
          <a:prstGeom prst="rect">
            <a:avLst/>
          </a:prstGeo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  <a:extLst/>
        </p:spPr>
        <p:txBody>
          <a:bodyPr anchor="ctr" anchorCtr="0"/>
          <a:lstStyle/>
          <a:p>
            <a:pPr marL="363538" indent="-9525" algn="ctr">
              <a:spcBef>
                <a:spcPts val="300"/>
              </a:spcBef>
            </a:pPr>
            <a:r>
              <a:rPr lang="pt-BR" sz="2600" b="1" dirty="0" smtClean="0"/>
              <a:t>“ICMS - RESOLUÇÃO SENADO  FEDERAL Nº 13/2012”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0" y="1531034"/>
            <a:ext cx="9144000" cy="5400600"/>
            <a:chOff x="0" y="1556792"/>
            <a:chExt cx="9144000" cy="5400600"/>
          </a:xfrm>
        </p:grpSpPr>
        <p:sp>
          <p:nvSpPr>
            <p:cNvPr id="2" name="Retângulo 1"/>
            <p:cNvSpPr/>
            <p:nvPr/>
          </p:nvSpPr>
          <p:spPr>
            <a:xfrm>
              <a:off x="0" y="1556792"/>
              <a:ext cx="5076056" cy="540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4067944" y="5796880"/>
              <a:ext cx="5076056" cy="116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3046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/>
              <a:t>ABRANGÊNCIA</a:t>
            </a:r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r>
              <a:rPr lang="pt-BR" sz="2200" b="1" dirty="0" smtClean="0"/>
              <a:t>Será de </a:t>
            </a:r>
            <a:r>
              <a:rPr lang="pt-BR" sz="2200" b="1" dirty="0"/>
              <a:t>4% a </a:t>
            </a:r>
            <a:r>
              <a:rPr lang="pt-BR" sz="2200" b="1" dirty="0" smtClean="0"/>
              <a:t>alíquota do </a:t>
            </a:r>
            <a:r>
              <a:rPr lang="pt-BR" sz="2200" b="1" dirty="0"/>
              <a:t>ICMS nas operações interestaduais com bens e mercadorias importados do exterior que, após seu desembaraço aduaneiro (janeiro/2013):</a:t>
            </a:r>
          </a:p>
          <a:p>
            <a:pPr marL="720725" lvl="1" indent="-354013" algn="just"/>
            <a:r>
              <a:rPr lang="pt-BR" sz="2200" dirty="0">
                <a:solidFill>
                  <a:srgbClr val="FF0000"/>
                </a:solidFill>
              </a:rPr>
              <a:t>não tenham sido submetidos a processo de industrialização</a:t>
            </a:r>
            <a:r>
              <a:rPr lang="pt-BR" sz="2200" dirty="0"/>
              <a:t>; </a:t>
            </a:r>
          </a:p>
          <a:p>
            <a:pPr marL="720725" lvl="1" indent="-354013" algn="just"/>
            <a:r>
              <a:rPr lang="pt-BR" sz="2200" dirty="0"/>
              <a:t>ainda que submetidos a qualquer processo de industrialização resultem em mercadorias ou bens com </a:t>
            </a:r>
            <a:r>
              <a:rPr lang="pt-BR" sz="2200" dirty="0">
                <a:solidFill>
                  <a:srgbClr val="FF0000"/>
                </a:solidFill>
              </a:rPr>
              <a:t>Conteúdo de Importação superior a 40</a:t>
            </a:r>
            <a:r>
              <a:rPr lang="pt-BR" sz="2200" dirty="0" smtClean="0">
                <a:solidFill>
                  <a:srgbClr val="FF0000"/>
                </a:solidFill>
              </a:rPr>
              <a:t>%.</a:t>
            </a:r>
          </a:p>
          <a:p>
            <a:pPr marL="136525" indent="-354013" algn="just">
              <a:tabLst>
                <a:tab pos="1793875" algn="l"/>
              </a:tabLst>
            </a:pPr>
            <a:r>
              <a:rPr lang="pt-BR" sz="2200" b="1" dirty="0" smtClean="0"/>
              <a:t>CONFAZ   –	</a:t>
            </a:r>
            <a:r>
              <a:rPr lang="pt-BR" sz="2200" dirty="0" smtClean="0"/>
              <a:t>possibilidade de </a:t>
            </a:r>
            <a:r>
              <a:rPr lang="pt-BR" sz="2200" dirty="0" smtClean="0">
                <a:solidFill>
                  <a:srgbClr val="FF0000"/>
                </a:solidFill>
              </a:rPr>
              <a:t>definir procedimentos e critérios </a:t>
            </a:r>
            <a:r>
              <a:rPr lang="pt-BR" sz="2200" dirty="0" smtClean="0"/>
              <a:t>para 	Certificação de Conteúdo de Importação (</a:t>
            </a:r>
            <a:r>
              <a:rPr lang="pt-BR" sz="2200" dirty="0" smtClean="0">
                <a:solidFill>
                  <a:srgbClr val="FF0000"/>
                </a:solidFill>
              </a:rPr>
              <a:t>CCI</a:t>
            </a:r>
            <a:r>
              <a:rPr lang="pt-BR" sz="2200" dirty="0" smtClean="0"/>
              <a:t>)</a:t>
            </a:r>
            <a:endParaRPr lang="pt-BR" sz="2200" b="1" dirty="0"/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59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824536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EXCEÇÕES</a:t>
            </a:r>
          </a:p>
          <a:p>
            <a:pPr marL="0" indent="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Não </a:t>
            </a:r>
            <a:r>
              <a:rPr lang="pt-BR" sz="2200" b="1" dirty="0"/>
              <a:t>se aplica a regra da </a:t>
            </a:r>
            <a:r>
              <a:rPr lang="pt-BR" sz="2200" b="1" dirty="0" smtClean="0"/>
              <a:t>resolução (serão utilizadas alíquotas de 7% e </a:t>
            </a:r>
            <a:r>
              <a:rPr lang="pt-BR" sz="2200" b="1" dirty="0" err="1" smtClean="0"/>
              <a:t>e</a:t>
            </a:r>
            <a:r>
              <a:rPr lang="pt-BR" sz="2200" b="1" dirty="0" smtClean="0"/>
              <a:t> 12%, conforme o caso, com possíveis efeitos da guerra fiscal):</a:t>
            </a:r>
            <a:endParaRPr lang="pt-BR" sz="2200" b="1" dirty="0"/>
          </a:p>
          <a:p>
            <a:pPr marL="536575" lvl="1" indent="-354013" algn="just"/>
            <a:r>
              <a:rPr lang="pt-BR" sz="2200" dirty="0"/>
              <a:t>aos bens e mercadorias importados do exterior que </a:t>
            </a:r>
            <a:r>
              <a:rPr lang="pt-BR" sz="2200" dirty="0">
                <a:solidFill>
                  <a:srgbClr val="FF0000"/>
                </a:solidFill>
              </a:rPr>
              <a:t>não tenham similar nacional</a:t>
            </a:r>
            <a:r>
              <a:rPr lang="pt-BR" sz="2200" dirty="0"/>
              <a:t>, a serem definidos em lista a ser editada pelo Conselho de Ministros da Câmara de Comércio Exterior (</a:t>
            </a:r>
            <a:r>
              <a:rPr lang="pt-BR" sz="2200" dirty="0">
                <a:solidFill>
                  <a:srgbClr val="FF0000"/>
                </a:solidFill>
              </a:rPr>
              <a:t>Camex</a:t>
            </a:r>
            <a:r>
              <a:rPr lang="pt-BR" sz="2200" dirty="0" smtClean="0"/>
              <a:t>);</a:t>
            </a:r>
            <a:endParaRPr lang="pt-BR" sz="2200" dirty="0"/>
          </a:p>
          <a:p>
            <a:pPr marL="536575" lvl="1" indent="-354013" algn="just"/>
            <a:r>
              <a:rPr lang="pt-BR" sz="2200" dirty="0"/>
              <a:t>aos bens produzidos em conformidade com os </a:t>
            </a:r>
            <a:r>
              <a:rPr lang="pt-BR" sz="2200" dirty="0">
                <a:solidFill>
                  <a:srgbClr val="FF0000"/>
                </a:solidFill>
              </a:rPr>
              <a:t>processos produtivos básicos </a:t>
            </a:r>
            <a:r>
              <a:rPr lang="pt-BR" sz="2200" dirty="0"/>
              <a:t>(Decreto-Lei </a:t>
            </a:r>
            <a:r>
              <a:rPr lang="pt-BR" sz="2200" dirty="0" smtClean="0"/>
              <a:t>288/67- ZFM, Lei </a:t>
            </a:r>
            <a:r>
              <a:rPr lang="pt-BR" sz="2200" dirty="0"/>
              <a:t>8.248/91</a:t>
            </a:r>
            <a:r>
              <a:rPr lang="pt-BR" sz="2200" dirty="0">
                <a:solidFill>
                  <a:srgbClr val="FF0000"/>
                </a:solidFill>
              </a:rPr>
              <a:t> </a:t>
            </a:r>
            <a:r>
              <a:rPr lang="pt-BR" sz="2200" dirty="0" smtClean="0"/>
              <a:t>– </a:t>
            </a:r>
            <a:r>
              <a:rPr lang="pt-BR" sz="2200" dirty="0"/>
              <a:t>Informática e </a:t>
            </a:r>
            <a:r>
              <a:rPr lang="pt-BR" sz="2200" dirty="0" smtClean="0"/>
              <a:t>Automação e Lei 11.484/2007 – PADIS/PATVD e respectivas atualizações)</a:t>
            </a:r>
            <a:endParaRPr lang="pt-BR" sz="2200" dirty="0"/>
          </a:p>
          <a:p>
            <a:pPr marL="536575" lvl="1" indent="-354013" algn="just"/>
            <a:r>
              <a:rPr lang="pt-BR" sz="2200" dirty="0"/>
              <a:t>às operações que destinem </a:t>
            </a:r>
            <a:r>
              <a:rPr lang="pt-BR" sz="2200" dirty="0">
                <a:solidFill>
                  <a:srgbClr val="FF0000"/>
                </a:solidFill>
              </a:rPr>
              <a:t>gás natural importado do exterior </a:t>
            </a:r>
            <a:r>
              <a:rPr lang="pt-BR" sz="2200" dirty="0"/>
              <a:t>a outros Estados.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90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196752"/>
            <a:ext cx="8784976" cy="532859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endParaRPr lang="pt-BR" sz="2200" b="1" dirty="0" smtClean="0"/>
          </a:p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COMENTÁRIOS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 smtClean="0">
                <a:solidFill>
                  <a:srgbClr val="FF0000"/>
                </a:solidFill>
              </a:rPr>
              <a:t>Reduzirá</a:t>
            </a:r>
            <a:r>
              <a:rPr lang="pt-BR" sz="2100" dirty="0" smtClean="0"/>
              <a:t> </a:t>
            </a:r>
            <a:r>
              <a:rPr lang="pt-BR" sz="2100" dirty="0"/>
              <a:t>os efeitos da </a:t>
            </a:r>
            <a:r>
              <a:rPr lang="pt-BR" sz="2100" dirty="0">
                <a:solidFill>
                  <a:srgbClr val="FF0000"/>
                </a:solidFill>
              </a:rPr>
              <a:t>guerra fiscal nas operações com produtos importados</a:t>
            </a:r>
            <a:r>
              <a:rPr lang="pt-BR" sz="2100" dirty="0"/>
              <a:t>, mas não é isenta de </a:t>
            </a:r>
            <a:r>
              <a:rPr lang="pt-BR" sz="2100" dirty="0" smtClean="0"/>
              <a:t>riscos jurídicos – judiciais e operacionais</a:t>
            </a:r>
          </a:p>
          <a:p>
            <a:pPr marL="103188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000" b="1" dirty="0" smtClean="0"/>
              <a:t>EXEMPLOS DE RISCOS OPERACIONAIS NA FISCALIZAÇÃO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/>
              <a:t>Ausência de barreiras fiscais </a:t>
            </a:r>
            <a:r>
              <a:rPr lang="pt-BR" sz="2100" dirty="0" smtClean="0"/>
              <a:t>nas fronteiras e </a:t>
            </a:r>
            <a:r>
              <a:rPr lang="pt-BR" sz="2100" dirty="0">
                <a:solidFill>
                  <a:srgbClr val="FF0000"/>
                </a:solidFill>
              </a:rPr>
              <a:t>inviabilidade de montar controle físico eficaz</a:t>
            </a:r>
            <a:r>
              <a:rPr lang="pt-BR" sz="2100" dirty="0"/>
              <a:t> de movimentação interestadual das mercadorias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>
                <a:solidFill>
                  <a:srgbClr val="FF0000"/>
                </a:solidFill>
              </a:rPr>
              <a:t>Fragilidade dos mecanismos de rastreamento</a:t>
            </a:r>
            <a:r>
              <a:rPr lang="pt-BR" sz="2100" dirty="0"/>
              <a:t> dos bens e mercadorias importadas, desde o desembaraço até a industrialização ou consumo 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 smtClean="0"/>
              <a:t>Dificuldade de identificar a origem da mercadoria - </a:t>
            </a:r>
            <a:r>
              <a:rPr lang="pt-BR" sz="2100" dirty="0" smtClean="0">
                <a:solidFill>
                  <a:srgbClr val="FF0000"/>
                </a:solidFill>
              </a:rPr>
              <a:t>Possibilidade </a:t>
            </a:r>
            <a:r>
              <a:rPr lang="pt-BR" sz="2100" dirty="0">
                <a:solidFill>
                  <a:srgbClr val="FF0000"/>
                </a:solidFill>
              </a:rPr>
              <a:t>de </a:t>
            </a:r>
            <a:r>
              <a:rPr lang="pt-BR" sz="2100" dirty="0" smtClean="0">
                <a:solidFill>
                  <a:srgbClr val="FF0000"/>
                </a:solidFill>
              </a:rPr>
              <a:t>simulações </a:t>
            </a:r>
            <a:r>
              <a:rPr lang="pt-BR" sz="2100" dirty="0">
                <a:solidFill>
                  <a:srgbClr val="FF0000"/>
                </a:solidFill>
              </a:rPr>
              <a:t>para designar produto importado como se fosse nacional </a:t>
            </a:r>
            <a:r>
              <a:rPr lang="pt-BR" sz="2100" dirty="0"/>
              <a:t>(para permitir, por exemplo, a transmissão de créditos </a:t>
            </a:r>
            <a:r>
              <a:rPr lang="pt-BR" sz="2100" dirty="0" smtClean="0"/>
              <a:t>indevidos </a:t>
            </a:r>
            <a:r>
              <a:rPr lang="pt-BR" sz="2100" dirty="0"/>
              <a:t>da guerra fiscal) </a:t>
            </a:r>
            <a:r>
              <a:rPr lang="pt-BR" sz="2100" dirty="0">
                <a:solidFill>
                  <a:srgbClr val="FF0000"/>
                </a:solidFill>
              </a:rPr>
              <a:t>ou para identificar produto nacional como se fosse importado</a:t>
            </a:r>
            <a:r>
              <a:rPr lang="pt-BR" sz="2100" dirty="0"/>
              <a:t> (para permitir menor carga tributária ao remetente</a:t>
            </a:r>
            <a:r>
              <a:rPr lang="pt-BR" sz="2100" dirty="0" smtClean="0"/>
              <a:t>)</a:t>
            </a:r>
          </a:p>
          <a:p>
            <a:pPr marL="446088">
              <a:lnSpc>
                <a:spcPct val="110000"/>
              </a:lnSpc>
              <a:spcAft>
                <a:spcPct val="15000"/>
              </a:spcAft>
            </a:pPr>
            <a:endParaRPr lang="pt-BR" sz="2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3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476672"/>
            <a:ext cx="52669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040560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103188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400" b="1" dirty="0"/>
              <a:t>RISCOS </a:t>
            </a:r>
            <a:r>
              <a:rPr lang="pt-BR" sz="2400" b="1" dirty="0" smtClean="0"/>
              <a:t>JURÍDICOS - JUDICIAIS</a:t>
            </a:r>
            <a:endParaRPr lang="pt-BR" sz="2400" b="1" dirty="0"/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>
                <a:solidFill>
                  <a:srgbClr val="FF0000"/>
                </a:solidFill>
              </a:rPr>
              <a:t>Possível contestação ao tratamento discriminatório </a:t>
            </a:r>
            <a:r>
              <a:rPr lang="pt-BR" sz="2400" dirty="0" smtClean="0"/>
              <a:t>que passará a ser dado aos bens e mercadorias importadas em relação às mercadorias nacionais;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/>
              <a:t>Tanto no âmbito do controle concentrado, como no do controle difuso, </a:t>
            </a:r>
            <a:r>
              <a:rPr lang="pt-BR" sz="2400" dirty="0" smtClean="0">
                <a:solidFill>
                  <a:srgbClr val="FF0000"/>
                </a:solidFill>
              </a:rPr>
              <a:t>poderá ser questionada a constitucionalidade</a:t>
            </a:r>
            <a:r>
              <a:rPr lang="pt-BR" sz="2400" dirty="0" smtClean="0"/>
              <a:t> da Resolução, alegando a </a:t>
            </a:r>
            <a:r>
              <a:rPr lang="pt-BR" sz="2400" dirty="0" smtClean="0">
                <a:solidFill>
                  <a:srgbClr val="FF0000"/>
                </a:solidFill>
              </a:rPr>
              <a:t>falta de tratamento isonômico;</a:t>
            </a:r>
            <a:endParaRPr lang="pt-BR" sz="2000" dirty="0" smtClean="0"/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/>
              <a:t>Possível alegação de ofensa ao tratamento tributário isonômico previsto em tratados internacionais;</a:t>
            </a:r>
            <a:endParaRPr lang="pt-BR" sz="2200" dirty="0"/>
          </a:p>
        </p:txBody>
      </p:sp>
      <p:sp>
        <p:nvSpPr>
          <p:cNvPr id="6" name="Retângulo 5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3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476672"/>
            <a:ext cx="52669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040560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103188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400" b="1" dirty="0" smtClean="0"/>
              <a:t>APRECIAÇÃO DA CONSTITUCIONALIDADE DA MEDIDA</a:t>
            </a:r>
          </a:p>
          <a:p>
            <a:pPr marL="103188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400" b="1" dirty="0" smtClean="0"/>
              <a:t>Parecer PGFN 449/2012 (PRS 72/2010)</a:t>
            </a:r>
            <a:endParaRPr lang="pt-BR" sz="2400" b="1" dirty="0"/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>
                <a:solidFill>
                  <a:srgbClr val="FF0000"/>
                </a:solidFill>
              </a:rPr>
              <a:t>Há precedentes de tratamento diferenciado </a:t>
            </a:r>
            <a:r>
              <a:rPr lang="pt-BR" sz="2400" dirty="0" smtClean="0"/>
              <a:t>nas alíquotas interestaduais nas Resoluções anteriores do Senado Federal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/>
              <a:t>O </a:t>
            </a:r>
            <a:r>
              <a:rPr lang="pt-BR" sz="2400" dirty="0" smtClean="0">
                <a:solidFill>
                  <a:srgbClr val="FF0000"/>
                </a:solidFill>
              </a:rPr>
              <a:t>artigo 152 da CF/88 é inaplicável </a:t>
            </a:r>
            <a:r>
              <a:rPr lang="pt-BR" sz="2400" dirty="0" smtClean="0"/>
              <a:t>ao caso:</a:t>
            </a:r>
          </a:p>
          <a:p>
            <a:pPr marL="560388" lvl="1" indent="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1800" i="1" dirty="0" smtClean="0"/>
              <a:t>“Artigo 152 – É vedado aos Estados, ao Distrito Federal e aos Municípios estabelecer diferença tributária entre bens e serviços, de qualquer natureza, em razão de sua procedência ou destino”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400" dirty="0" smtClean="0"/>
              <a:t>O valor final do tributo será o mesmo (</a:t>
            </a:r>
            <a:r>
              <a:rPr lang="pt-BR" sz="2400" dirty="0" smtClean="0">
                <a:solidFill>
                  <a:srgbClr val="FF0000"/>
                </a:solidFill>
              </a:rPr>
              <a:t>idêntica carga do ICMS no consumo para o contribuinte de fato</a:t>
            </a:r>
            <a:r>
              <a:rPr lang="pt-BR" sz="2400" dirty="0" smtClean="0"/>
              <a:t>), </a:t>
            </a:r>
            <a:r>
              <a:rPr lang="pt-BR" sz="2400" dirty="0" smtClean="0">
                <a:solidFill>
                  <a:srgbClr val="FF0000"/>
                </a:solidFill>
              </a:rPr>
              <a:t>variando apenas a destinação da receita</a:t>
            </a:r>
            <a:r>
              <a:rPr lang="pt-BR" sz="2400" dirty="0" smtClean="0"/>
              <a:t> entre o Estado de origem e destino</a:t>
            </a:r>
          </a:p>
        </p:txBody>
      </p:sp>
      <p:sp>
        <p:nvSpPr>
          <p:cNvPr id="6" name="Retângulo 5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75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340768"/>
            <a:ext cx="8784976" cy="5112568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endParaRPr lang="pt-BR" sz="2200" b="1" dirty="0" smtClean="0"/>
          </a:p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endParaRPr lang="pt-BR" sz="2200" b="1" dirty="0" smtClean="0"/>
          </a:p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CONTEÚDO NACIONAL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000" dirty="0" smtClean="0">
                <a:solidFill>
                  <a:srgbClr val="FF0000"/>
                </a:solidFill>
              </a:rPr>
              <a:t>Grau </a:t>
            </a:r>
            <a:r>
              <a:rPr lang="pt-BR" sz="2000" dirty="0">
                <a:solidFill>
                  <a:srgbClr val="FF0000"/>
                </a:solidFill>
              </a:rPr>
              <a:t>de industrialização necessário para descaracterizar um insumo de produção importado</a:t>
            </a:r>
            <a:r>
              <a:rPr lang="pt-BR" sz="2000" dirty="0"/>
              <a:t> e </a:t>
            </a:r>
            <a:r>
              <a:rPr lang="pt-BR" sz="2000" dirty="0" smtClean="0"/>
              <a:t>considerar o produto resultante </a:t>
            </a:r>
            <a:r>
              <a:rPr lang="pt-BR" sz="2000" dirty="0"/>
              <a:t>mercadoria </a:t>
            </a:r>
            <a:r>
              <a:rPr lang="pt-BR" sz="2000" dirty="0" smtClean="0"/>
              <a:t>nacional: custo </a:t>
            </a:r>
            <a:r>
              <a:rPr lang="pt-BR" sz="2000" dirty="0"/>
              <a:t>nacional de no mínimo 60% ou </a:t>
            </a:r>
            <a:r>
              <a:rPr lang="pt-BR" sz="2000" dirty="0" smtClean="0"/>
              <a:t>com componente </a:t>
            </a:r>
            <a:r>
              <a:rPr lang="pt-BR" sz="2000" dirty="0"/>
              <a:t>importado </a:t>
            </a:r>
            <a:r>
              <a:rPr lang="pt-BR" sz="2000" dirty="0" smtClean="0"/>
              <a:t>no máximo de 40%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000" dirty="0" smtClean="0">
                <a:solidFill>
                  <a:srgbClr val="FF0000"/>
                </a:solidFill>
              </a:rPr>
              <a:t>Possíveis dificuldades </a:t>
            </a:r>
            <a:r>
              <a:rPr lang="pt-BR" sz="2000" dirty="0">
                <a:solidFill>
                  <a:srgbClr val="FF0000"/>
                </a:solidFill>
              </a:rPr>
              <a:t>de estabelecer e aplicar as regras </a:t>
            </a:r>
            <a:r>
              <a:rPr lang="pt-BR" sz="2000" dirty="0"/>
              <a:t>que definem o conteúdo local </a:t>
            </a:r>
            <a:r>
              <a:rPr lang="pt-BR" sz="2000" dirty="0" smtClean="0"/>
              <a:t>mínimo (custo do insumo de produção importado e a formação do preço de venda da produção)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000" dirty="0" smtClean="0">
                <a:solidFill>
                  <a:srgbClr val="FF0000"/>
                </a:solidFill>
              </a:rPr>
              <a:t>Conteúdo de Importação </a:t>
            </a:r>
            <a:r>
              <a:rPr lang="pt-BR" sz="2000" i="1" dirty="0" smtClean="0">
                <a:solidFill>
                  <a:srgbClr val="FF0000"/>
                </a:solidFill>
              </a:rPr>
              <a:t>“é o percentual correspondente ao quociente entre o valor da parcela importada do exterior e o valor total da operação de saída interestadual</a:t>
            </a:r>
            <a:r>
              <a:rPr lang="pt-BR" sz="2000" i="1" dirty="0" smtClean="0"/>
              <a:t> da mercadoria ou bem</a:t>
            </a:r>
            <a:r>
              <a:rPr lang="pt-BR" sz="2000" dirty="0" smtClean="0"/>
              <a:t>”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endParaRPr lang="pt-BR" sz="2200" dirty="0" smtClean="0"/>
          </a:p>
          <a:p>
            <a:pPr marL="446088">
              <a:lnSpc>
                <a:spcPct val="110000"/>
              </a:lnSpc>
              <a:spcAft>
                <a:spcPct val="15000"/>
              </a:spcAft>
            </a:pPr>
            <a:endParaRPr lang="pt-BR" sz="2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25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896544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rIns="144000"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EXCEÇÃO AOS </a:t>
            </a:r>
            <a:r>
              <a:rPr lang="pt-BR" sz="2200" b="1" dirty="0" err="1" smtClean="0"/>
              <a:t>PPBs</a:t>
            </a:r>
            <a:r>
              <a:rPr lang="pt-BR" sz="2200" b="1" dirty="0" smtClean="0"/>
              <a:t> (INCLUÍDA NA UNDÉCIMA HORA)</a:t>
            </a:r>
            <a:endParaRPr lang="pt-BR" sz="2200" b="1" dirty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A </a:t>
            </a:r>
            <a:r>
              <a:rPr lang="pt-BR" sz="2200" dirty="0">
                <a:solidFill>
                  <a:srgbClr val="FF0000"/>
                </a:solidFill>
              </a:rPr>
              <a:t>não aplicação da regra </a:t>
            </a:r>
            <a:r>
              <a:rPr lang="pt-BR" sz="2200" dirty="0"/>
              <a:t>às operações com bens produzidos </a:t>
            </a:r>
            <a:r>
              <a:rPr lang="pt-BR" sz="2200" dirty="0">
                <a:solidFill>
                  <a:srgbClr val="FF0000"/>
                </a:solidFill>
              </a:rPr>
              <a:t>com a utilização do PPB compromete os efeitos benéficos esperados </a:t>
            </a:r>
            <a:r>
              <a:rPr lang="pt-BR" sz="2200" dirty="0" smtClean="0"/>
              <a:t>(operações da ZFM, que carregam benefícios não amparados pelo Confaz, ficam fora da nova alíquota);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Características do PPB</a:t>
            </a:r>
            <a:r>
              <a:rPr lang="pt-BR" sz="2200" dirty="0" smtClean="0"/>
              <a:t>:</a:t>
            </a:r>
          </a:p>
          <a:p>
            <a:pPr marL="536575" indent="-44450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dirty="0"/>
              <a:t>	</a:t>
            </a:r>
            <a:r>
              <a:rPr lang="pt-BR" sz="2200" dirty="0" smtClean="0"/>
              <a:t>- “</a:t>
            </a:r>
            <a:r>
              <a:rPr lang="pt-BR" sz="2200" dirty="0">
                <a:solidFill>
                  <a:srgbClr val="FF0000"/>
                </a:solidFill>
              </a:rPr>
              <a:t>conjunto mínimo de operações</a:t>
            </a:r>
            <a:r>
              <a:rPr lang="pt-BR" sz="2200" dirty="0"/>
              <a:t>” no </a:t>
            </a:r>
            <a:r>
              <a:rPr lang="pt-BR" sz="2200" dirty="0" smtClean="0"/>
              <a:t>estabelecimento fabril </a:t>
            </a:r>
            <a:r>
              <a:rPr lang="pt-BR" sz="2200" dirty="0">
                <a:solidFill>
                  <a:srgbClr val="FF0000"/>
                </a:solidFill>
              </a:rPr>
              <a:t>que caracteriza a </a:t>
            </a:r>
            <a:r>
              <a:rPr lang="pt-BR" sz="2200" dirty="0" smtClean="0">
                <a:solidFill>
                  <a:srgbClr val="FF0000"/>
                </a:solidFill>
              </a:rPr>
              <a:t>efetiva industrialização</a:t>
            </a:r>
            <a:r>
              <a:rPr lang="pt-BR" sz="2200" dirty="0" smtClean="0"/>
              <a:t> </a:t>
            </a:r>
            <a:r>
              <a:rPr lang="pt-BR" sz="2200" dirty="0"/>
              <a:t>de determinado </a:t>
            </a:r>
            <a:r>
              <a:rPr lang="pt-BR" sz="2200" dirty="0" smtClean="0"/>
              <a:t>produto  – definido por </a:t>
            </a:r>
            <a:r>
              <a:rPr lang="pt-BR" sz="2200" dirty="0">
                <a:solidFill>
                  <a:srgbClr val="FF0000"/>
                </a:solidFill>
              </a:rPr>
              <a:t>Portarias </a:t>
            </a:r>
            <a:r>
              <a:rPr lang="pt-BR" sz="2200" dirty="0" smtClean="0">
                <a:solidFill>
                  <a:srgbClr val="FF0000"/>
                </a:solidFill>
              </a:rPr>
              <a:t>Interministeriais </a:t>
            </a:r>
            <a:r>
              <a:rPr lang="pt-BR" sz="2200" dirty="0">
                <a:solidFill>
                  <a:srgbClr val="FF0000"/>
                </a:solidFill>
              </a:rPr>
              <a:t>do MDIC e do </a:t>
            </a:r>
            <a:r>
              <a:rPr lang="pt-BR" sz="2200" dirty="0" smtClean="0">
                <a:solidFill>
                  <a:srgbClr val="FF0000"/>
                </a:solidFill>
              </a:rPr>
              <a:t>MCT</a:t>
            </a:r>
            <a:r>
              <a:rPr lang="pt-BR" sz="2200" dirty="0" smtClean="0"/>
              <a:t>, podendo, se limitar</a:t>
            </a:r>
            <a:r>
              <a:rPr lang="pt-BR" sz="2200" dirty="0"/>
              <a:t>, em alguns </a:t>
            </a:r>
            <a:r>
              <a:rPr lang="pt-BR" sz="2200" dirty="0" smtClean="0"/>
              <a:t>casos, </a:t>
            </a:r>
            <a:r>
              <a:rPr lang="pt-BR" sz="2200" dirty="0"/>
              <a:t>à montagem </a:t>
            </a:r>
            <a:r>
              <a:rPr lang="pt-BR" sz="2200" dirty="0" smtClean="0"/>
              <a:t>no </a:t>
            </a:r>
            <a:r>
              <a:rPr lang="pt-BR" sz="2200" dirty="0"/>
              <a:t>País dos </a:t>
            </a:r>
            <a:r>
              <a:rPr lang="pt-BR" sz="2200" dirty="0" smtClean="0"/>
              <a:t>componentes importados.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9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OUTRAS EXCLUSÕES CASUÍSTICAS (INCLUÍDAS NA UNDÉCIMA HORA)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Haverá </a:t>
            </a:r>
            <a:r>
              <a:rPr lang="pt-BR" sz="2200" dirty="0">
                <a:solidFill>
                  <a:srgbClr val="FF0000"/>
                </a:solidFill>
              </a:rPr>
              <a:t>pressão para </a:t>
            </a:r>
            <a:r>
              <a:rPr lang="pt-BR" sz="2200" dirty="0" smtClean="0">
                <a:solidFill>
                  <a:srgbClr val="FF0000"/>
                </a:solidFill>
              </a:rPr>
              <a:t>estabelecer a lista de </a:t>
            </a:r>
            <a:r>
              <a:rPr lang="pt-BR" sz="2200" b="1" u="sng" dirty="0">
                <a:solidFill>
                  <a:srgbClr val="FF0000"/>
                </a:solidFill>
              </a:rPr>
              <a:t>produtos sem similar </a:t>
            </a:r>
            <a:r>
              <a:rPr lang="pt-BR" sz="2200" b="1" u="sng" dirty="0" smtClean="0">
                <a:solidFill>
                  <a:srgbClr val="FF0000"/>
                </a:solidFill>
              </a:rPr>
              <a:t>nacional</a:t>
            </a:r>
            <a:r>
              <a:rPr lang="pt-BR" sz="2200" b="1" dirty="0" smtClean="0">
                <a:solidFill>
                  <a:srgbClr val="FF0000"/>
                </a:solidFill>
              </a:rPr>
              <a:t> </a:t>
            </a:r>
            <a:r>
              <a:rPr lang="pt-BR" sz="2200" dirty="0" smtClean="0"/>
              <a:t>que estarão </a:t>
            </a:r>
            <a:r>
              <a:rPr lang="pt-BR" sz="2200" dirty="0"/>
              <a:t>fora da regra da resolução (lista a ser editada pela CAMEX</a:t>
            </a:r>
            <a:r>
              <a:rPr lang="pt-BR" sz="2200" dirty="0" smtClean="0"/>
              <a:t>). </a:t>
            </a:r>
            <a:r>
              <a:rPr lang="pt-BR" sz="2200" dirty="0" smtClean="0">
                <a:solidFill>
                  <a:srgbClr val="FF0000"/>
                </a:solidFill>
              </a:rPr>
              <a:t>Para esses produtos perdurará o efeito deletério da guerra fiscal.</a:t>
            </a:r>
            <a:r>
              <a:rPr lang="pt-BR" sz="2200" dirty="0" smtClean="0"/>
              <a:t> Também representará </a:t>
            </a:r>
            <a:r>
              <a:rPr lang="pt-BR" sz="2200" dirty="0" smtClean="0">
                <a:solidFill>
                  <a:srgbClr val="FF0000"/>
                </a:solidFill>
              </a:rPr>
              <a:t>desestímulo </a:t>
            </a:r>
            <a:r>
              <a:rPr lang="pt-BR" sz="2200" dirty="0">
                <a:solidFill>
                  <a:srgbClr val="FF0000"/>
                </a:solidFill>
              </a:rPr>
              <a:t>ao surgimento de produção local</a:t>
            </a:r>
            <a:r>
              <a:rPr lang="pt-BR" sz="2200" dirty="0"/>
              <a:t> de mercadorias </a:t>
            </a:r>
            <a:r>
              <a:rPr lang="pt-BR" sz="2200" dirty="0" smtClean="0"/>
              <a:t>similares, incapaz de concorrer, caso persista a guerra fiscal. </a:t>
            </a:r>
            <a:r>
              <a:rPr lang="pt-BR" sz="2200" dirty="0" smtClean="0">
                <a:solidFill>
                  <a:srgbClr val="FF0000"/>
                </a:solidFill>
              </a:rPr>
              <a:t>Dúvida é se também incluirá a produção nacional insuficiente </a:t>
            </a:r>
            <a:r>
              <a:rPr lang="pt-BR" sz="2200" dirty="0" smtClean="0"/>
              <a:t>para atendimento da demanda local.</a:t>
            </a:r>
            <a:endParaRPr lang="pt-BR" sz="2200" dirty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Não </a:t>
            </a:r>
            <a:r>
              <a:rPr lang="pt-BR" sz="2200" dirty="0">
                <a:solidFill>
                  <a:srgbClr val="FF0000"/>
                </a:solidFill>
              </a:rPr>
              <a:t>há justificativa técnica para a exclusão </a:t>
            </a:r>
            <a:r>
              <a:rPr lang="pt-BR" sz="2200" dirty="0"/>
              <a:t>das operações que destinem </a:t>
            </a:r>
            <a:r>
              <a:rPr lang="pt-BR" sz="2200" b="1" u="sng" dirty="0">
                <a:solidFill>
                  <a:srgbClr val="FF0000"/>
                </a:solidFill>
              </a:rPr>
              <a:t>gás natural importado</a:t>
            </a:r>
            <a:r>
              <a:rPr lang="pt-BR" sz="2200" b="1" dirty="0">
                <a:solidFill>
                  <a:srgbClr val="FF0000"/>
                </a:solidFill>
              </a:rPr>
              <a:t> </a:t>
            </a:r>
            <a:r>
              <a:rPr lang="pt-BR" sz="2200" dirty="0"/>
              <a:t>do exterior a outros Estados (interesse do MS</a:t>
            </a:r>
            <a:r>
              <a:rPr lang="pt-BR" sz="2200" dirty="0" smtClean="0"/>
              <a:t>).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07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12968" cy="4641379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APLICAÇÃO DA RESOLUÇÃO DO SENADO FEDERAL Nº 13/2012</a:t>
            </a:r>
          </a:p>
          <a:p>
            <a:pPr marL="92075" indent="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dirty="0"/>
              <a:t>Em relação aos bens e mercadorias </a:t>
            </a:r>
            <a:r>
              <a:rPr lang="pt-BR" sz="2200" dirty="0" smtClean="0"/>
              <a:t>importadas: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Que não tenham sido objeto de industrialização =&gt; Resolução é autoaplicável,</a:t>
            </a:r>
            <a:r>
              <a:rPr lang="pt-BR" sz="2200" dirty="0" smtClean="0"/>
              <a:t> havendo necessidade somente de detalhamento do produto via CST para informação na </a:t>
            </a:r>
            <a:r>
              <a:rPr lang="pt-BR" sz="2200" dirty="0" err="1" smtClean="0"/>
              <a:t>Nfe</a:t>
            </a:r>
            <a:r>
              <a:rPr lang="pt-BR" sz="2200" dirty="0"/>
              <a:t>;</a:t>
            </a:r>
            <a:endParaRPr lang="pt-BR" sz="2200" dirty="0" smtClean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Sem similar nacional =&gt; lista a ser editada pela CAMEX</a:t>
            </a:r>
            <a:r>
              <a:rPr lang="pt-BR" sz="2200" dirty="0" smtClean="0"/>
              <a:t>, com indicativo do CST próprio;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PPB =&gt; competência do MDIC, com indicativo do CST próprio</a:t>
            </a:r>
            <a:r>
              <a:rPr lang="pt-BR" sz="2200" dirty="0"/>
              <a:t>;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Que tenham </a:t>
            </a:r>
            <a:r>
              <a:rPr lang="pt-BR" sz="2200" dirty="0">
                <a:solidFill>
                  <a:srgbClr val="FF0000"/>
                </a:solidFill>
              </a:rPr>
              <a:t>sido objeto de industrialização </a:t>
            </a:r>
            <a:r>
              <a:rPr lang="pt-BR" sz="2200" dirty="0"/>
              <a:t>=&gt; </a:t>
            </a:r>
            <a:r>
              <a:rPr lang="pt-BR" sz="2200" dirty="0" smtClean="0">
                <a:solidFill>
                  <a:srgbClr val="FF0000"/>
                </a:solidFill>
              </a:rPr>
              <a:t>proposta de tratamento das operações discutida em Grupo de Trabalho (GT) do CONFAZ</a:t>
            </a:r>
            <a:r>
              <a:rPr lang="pt-BR" sz="2200" dirty="0" smtClean="0"/>
              <a:t>, a qual será em breve objeto de deliberação em reunião extraordinária.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Botão de ação: Personalizar 1">
            <a:hlinkClick r:id="rId3" action="ppaction://hlinksldjump" highlightClick="1"/>
          </p:cNvPr>
          <p:cNvSpPr/>
          <p:nvPr/>
        </p:nvSpPr>
        <p:spPr>
          <a:xfrm>
            <a:off x="7308304" y="6165304"/>
            <a:ext cx="1656184" cy="3600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/>
              <a:t>Apêndice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720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340768"/>
            <a:ext cx="8784976" cy="5112568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endParaRPr lang="pt-BR" sz="2200" b="1" dirty="0" smtClean="0"/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b="1" dirty="0" smtClean="0">
                <a:solidFill>
                  <a:srgbClr val="FF0000"/>
                </a:solidFill>
              </a:rPr>
              <a:t>Conteúdo </a:t>
            </a:r>
            <a:r>
              <a:rPr lang="pt-BR" b="1" dirty="0">
                <a:solidFill>
                  <a:srgbClr val="FF0000"/>
                </a:solidFill>
              </a:rPr>
              <a:t>de Importação </a:t>
            </a:r>
            <a:r>
              <a:rPr lang="pt-BR" sz="2100" i="1" dirty="0"/>
              <a:t>“é o percentual correspondente ao quociente entre o valor da parcela importada do exterior e o valor total da operação de saída interestadual da mercadoria ou bem</a:t>
            </a:r>
            <a:r>
              <a:rPr lang="pt-BR" sz="2100" dirty="0" smtClean="0"/>
              <a:t>” submetido a processo de industrialização</a:t>
            </a:r>
            <a:endParaRPr lang="pt-BR" sz="2100" dirty="0"/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 smtClean="0">
                <a:solidFill>
                  <a:srgbClr val="FF0000"/>
                </a:solidFill>
              </a:rPr>
              <a:t>O Conteúdo de Importação deverá ser recalculado sempre que</a:t>
            </a:r>
            <a:r>
              <a:rPr lang="pt-BR" sz="2100" dirty="0" smtClean="0"/>
              <a:t>, após sua última aferição, </a:t>
            </a:r>
            <a:r>
              <a:rPr lang="pt-BR" sz="2100" dirty="0" smtClean="0">
                <a:solidFill>
                  <a:srgbClr val="FF0000"/>
                </a:solidFill>
              </a:rPr>
              <a:t>a mercadoria </a:t>
            </a:r>
            <a:r>
              <a:rPr lang="pt-BR" sz="2100" dirty="0" smtClean="0"/>
              <a:t>objeto de operação interestadual </a:t>
            </a:r>
            <a:r>
              <a:rPr lang="pt-BR" sz="2100" dirty="0" smtClean="0">
                <a:solidFill>
                  <a:srgbClr val="FF0000"/>
                </a:solidFill>
              </a:rPr>
              <a:t>tenha sido submetida a novo processo de industrialização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 smtClean="0">
                <a:solidFill>
                  <a:srgbClr val="FF0000"/>
                </a:solidFill>
              </a:rPr>
              <a:t>Valor da parcela importada do exterior</a:t>
            </a:r>
            <a:r>
              <a:rPr lang="pt-BR" sz="2100" dirty="0" smtClean="0"/>
              <a:t>, </a:t>
            </a:r>
            <a:r>
              <a:rPr lang="pt-BR" sz="2100" dirty="0" smtClean="0">
                <a:solidFill>
                  <a:srgbClr val="FF0000"/>
                </a:solidFill>
              </a:rPr>
              <a:t>é o valor da importação</a:t>
            </a:r>
            <a:r>
              <a:rPr lang="pt-BR" sz="2100" dirty="0" smtClean="0"/>
              <a:t>, que corresponde ao valor da </a:t>
            </a:r>
            <a:r>
              <a:rPr lang="pt-BR" sz="2100" dirty="0" smtClean="0">
                <a:solidFill>
                  <a:srgbClr val="FF0000"/>
                </a:solidFill>
              </a:rPr>
              <a:t>base de cálculo do ICMS </a:t>
            </a:r>
            <a:r>
              <a:rPr lang="pt-BR" sz="2100" dirty="0" smtClean="0"/>
              <a:t>incidente </a:t>
            </a:r>
            <a:r>
              <a:rPr lang="pt-BR" sz="2100" dirty="0" smtClean="0">
                <a:solidFill>
                  <a:srgbClr val="FF0000"/>
                </a:solidFill>
              </a:rPr>
              <a:t>na operação de importação</a:t>
            </a:r>
            <a:r>
              <a:rPr lang="pt-BR" sz="2100" dirty="0" smtClean="0"/>
              <a:t>, conforme descrito no art.13, inciso V, da LC 87/96</a:t>
            </a:r>
          </a:p>
          <a:p>
            <a:pPr marL="446088" algn="just">
              <a:lnSpc>
                <a:spcPct val="110000"/>
              </a:lnSpc>
              <a:spcAft>
                <a:spcPct val="15000"/>
              </a:spcAft>
            </a:pPr>
            <a:r>
              <a:rPr lang="pt-BR" sz="2100" dirty="0" smtClean="0"/>
              <a:t>Valor total da operação de saída interestadual, é o valor do bem ou da mercadoria, incluídos os tributos incidentes na operação própria do remetente</a:t>
            </a:r>
            <a:endParaRPr lang="pt-BR" sz="2200" dirty="0" smtClean="0"/>
          </a:p>
          <a:p>
            <a:pPr marL="446088">
              <a:lnSpc>
                <a:spcPct val="110000"/>
              </a:lnSpc>
              <a:spcAft>
                <a:spcPct val="15000"/>
              </a:spcAft>
            </a:pPr>
            <a:endParaRPr lang="pt-BR" sz="2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601524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RES. SF 13/2012 e Ajuste SINIEF 19/2012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Botão de ação: Retornar 1">
            <a:hlinkClick r:id="rId2" action="ppaction://hlinksldjump" highlightClick="1"/>
          </p:cNvPr>
          <p:cNvSpPr/>
          <p:nvPr/>
        </p:nvSpPr>
        <p:spPr>
          <a:xfrm>
            <a:off x="8460432" y="6093296"/>
            <a:ext cx="504056" cy="360040"/>
          </a:xfrm>
          <a:prstGeom prst="actionButtonReturn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04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776"/>
            <a:ext cx="8712968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No caso de operações com bens ou mercadorias importadas que tenham sido submetidos a processo de industrialização, o contribuinte </a:t>
            </a:r>
            <a:r>
              <a:rPr lang="pt-BR" sz="2200" dirty="0" err="1" smtClean="0"/>
              <a:t>industrializador</a:t>
            </a:r>
            <a:r>
              <a:rPr lang="pt-BR" sz="2200" dirty="0" smtClean="0"/>
              <a:t> deverá preencher a </a:t>
            </a:r>
            <a:r>
              <a:rPr lang="pt-BR" sz="2200" dirty="0" smtClean="0">
                <a:solidFill>
                  <a:srgbClr val="FF0000"/>
                </a:solidFill>
              </a:rPr>
              <a:t>Ficha de Conteúdo de Importação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A Ficha – FCI deverá ser preenchida e entregue:</a:t>
            </a:r>
          </a:p>
          <a:p>
            <a:pPr marL="92075" indent="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dirty="0"/>
              <a:t> </a:t>
            </a:r>
            <a:r>
              <a:rPr lang="pt-BR" sz="2200" dirty="0" smtClean="0"/>
              <a:t>    -  de forma individualizada por bem ou mercadoria produzidos;</a:t>
            </a:r>
          </a:p>
          <a:p>
            <a:pPr marL="92075" indent="0" algn="just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dirty="0"/>
              <a:t> </a:t>
            </a:r>
            <a:r>
              <a:rPr lang="pt-BR" sz="2200" dirty="0" smtClean="0"/>
              <a:t>    - utilizando-se o valor unitário, que será calculado pela média aritmética ponderada, praticado no último período de apuração;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Deverá ser apresentada nova FCI toda vez que houver alteração em percentual superior a 5% no Conteúdo de Importação ou que implique alteração da alíquota interestadual aplicável à operação</a:t>
            </a:r>
            <a:endParaRPr lang="pt-BR" sz="2200" dirty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No preenchimento da FCI deverá ser observado ainda o disposto em Ato COTEPE/ICMS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601524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/>
              <a:t>RES. SF 13/2012 e Ajuste SINIEF 19/2012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Botão de ação: Retornar 5">
            <a:hlinkClick r:id="rId2" action="ppaction://hlinksldjump" highlightClick="1"/>
          </p:cNvPr>
          <p:cNvSpPr/>
          <p:nvPr/>
        </p:nvSpPr>
        <p:spPr>
          <a:xfrm>
            <a:off x="8460432" y="6021288"/>
            <a:ext cx="504056" cy="360040"/>
          </a:xfrm>
          <a:prstGeom prst="actionButtonReturn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16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412776"/>
            <a:ext cx="8856984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O contribuinte sujeito ao preenchimento da FCI deverá prestar a informação à unidade federada de origem por meio de declaração em arquivo digital com assinatura digital do contribuinte ou seu representante legal, certificada por entidade credenciada pela ICP-Brasil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/>
              <a:t>Uma vez recepcionado o arquivo digital pela administração tributária, será automaticamente expedido recibo de entrega e nº de controle da FCI, o qual deverá ser indicado pelo contribuinte nos documentos fiscais de saída que realizar com o bem ou </a:t>
            </a:r>
            <a:r>
              <a:rPr lang="pt-BR" sz="2200" dirty="0" smtClean="0"/>
              <a:t>mercadoria</a:t>
            </a:r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/>
              <a:t>A recepção do arquivo digital da FCI não implicará reconhecimento da veracidade e legitimidade das informações prestadas, ficando sujeitas à homologação posterior pela administração </a:t>
            </a:r>
            <a:r>
              <a:rPr lang="pt-BR" sz="2200" dirty="0" smtClean="0"/>
              <a:t>tributária</a:t>
            </a:r>
          </a:p>
          <a:p>
            <a:pPr marL="92075" indent="0" algn="just">
              <a:lnSpc>
                <a:spcPct val="110000"/>
              </a:lnSpc>
              <a:spcAft>
                <a:spcPct val="15000"/>
              </a:spcAft>
              <a:buNone/>
            </a:pPr>
            <a:endParaRPr lang="pt-BR" sz="22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601524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/>
              <a:t>RES. SF 13/2012 e Ajuste SINIEF 19/2012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Botão de ação: Retornar 5">
            <a:hlinkClick r:id="rId2" action="ppaction://hlinksldjump" highlightClick="1"/>
          </p:cNvPr>
          <p:cNvSpPr/>
          <p:nvPr/>
        </p:nvSpPr>
        <p:spPr>
          <a:xfrm>
            <a:off x="8460432" y="6021288"/>
            <a:ext cx="504056" cy="360040"/>
          </a:xfrm>
          <a:prstGeom prst="actionButtonReturn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65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412776"/>
            <a:ext cx="8856984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t" anchorCtr="0"/>
          <a:lstStyle/>
          <a:p>
            <a:pPr marL="92075" indent="0" algn="just">
              <a:lnSpc>
                <a:spcPct val="105000"/>
              </a:lnSpc>
              <a:spcAft>
                <a:spcPct val="15000"/>
              </a:spcAft>
              <a:buNone/>
            </a:pPr>
            <a:r>
              <a:rPr lang="pt-BR" sz="2200" dirty="0" smtClean="0"/>
              <a:t>Deverá ser informado em campo próprio da NF-e:</a:t>
            </a:r>
          </a:p>
          <a:p>
            <a:pPr marL="446088" indent="-354013" algn="just">
              <a:lnSpc>
                <a:spcPct val="105000"/>
              </a:lnSpc>
              <a:spcBef>
                <a:spcPts val="400"/>
              </a:spcBef>
            </a:pPr>
            <a:r>
              <a:rPr lang="pt-BR" sz="2200" dirty="0" smtClean="0"/>
              <a:t>O valor da parcela importada do exterior, o nº da FCI e o Conteúdo de Importação expresso percentualmente, no caso de bens ou mercadorias importados que tenham sido submetidos a processo de industrialização no estabelecimento do emitente</a:t>
            </a:r>
            <a:endParaRPr lang="pt-BR" sz="2200" dirty="0"/>
          </a:p>
          <a:p>
            <a:pPr marL="446088" indent="-354013" algn="just">
              <a:lnSpc>
                <a:spcPct val="105000"/>
              </a:lnSpc>
              <a:spcBef>
                <a:spcPts val="400"/>
              </a:spcBef>
            </a:pPr>
            <a:r>
              <a:rPr lang="pt-BR" sz="2200" dirty="0" smtClean="0"/>
              <a:t>O valor da importação, no caso de bens ou mercadorias importados que não tenham sido submetidos a processo de industrialização no estabelecimento do emitente</a:t>
            </a:r>
          </a:p>
          <a:p>
            <a:pPr marL="446088" indent="-354013" algn="just">
              <a:lnSpc>
                <a:spcPct val="105000"/>
              </a:lnSpc>
              <a:spcBef>
                <a:spcPts val="400"/>
              </a:spcBef>
            </a:pPr>
            <a:r>
              <a:rPr lang="pt-BR" sz="2200" dirty="0" smtClean="0"/>
              <a:t>Enquanto não forem criados esses campos próprios, deverão ser informados no campo “Informações Adicionais”, por mercadoria ou bem, o valor da parcela importada, o nº da FCI e o Conteúdo de Importação, ou o valor da importação do correspondente item da NF-e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601524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/>
              <a:t>RES. SF 13/2012 e Ajuste SINIEF 19/2012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Botão de ação: Retornar 5">
            <a:hlinkClick r:id="rId2" action="ppaction://hlinksldjump" highlightClick="1"/>
          </p:cNvPr>
          <p:cNvSpPr/>
          <p:nvPr/>
        </p:nvSpPr>
        <p:spPr>
          <a:xfrm>
            <a:off x="8460432" y="6021288"/>
            <a:ext cx="504056" cy="360040"/>
          </a:xfrm>
          <a:prstGeom prst="actionButtonReturn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001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412776"/>
            <a:ext cx="8856984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As disposições contidas neste Ajuste aplicam-se aos bens e mercadorias importados, ou que possuam Conteúdo de Importação, que se encontrarem em estoque em 31 de dezembro de 2012</a:t>
            </a:r>
            <a:endParaRPr lang="pt-BR" sz="2200" dirty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Na impossibilidade de se determinar o valor da importação ou do Conteúdo de Importação, o contribuinte poderá considerar o valor da última importação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601524"/>
            <a:ext cx="6192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/>
              <a:t>RES. SF 13/2012 e Ajuste SINIEF 19/2012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98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12968" cy="4824536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JUDICIALIZAÇÃO DA RESOLUÇÃO DO SENADO FEDERAL Nº 13/2012</a:t>
            </a:r>
            <a:endParaRPr lang="pt-BR" sz="2200" dirty="0" smtClean="0"/>
          </a:p>
          <a:p>
            <a:pPr marL="446088" indent="-354013"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>
                <a:solidFill>
                  <a:srgbClr val="FF0000"/>
                </a:solidFill>
              </a:rPr>
              <a:t>ADI 4858 =&gt; </a:t>
            </a:r>
            <a:r>
              <a:rPr lang="pt-BR" sz="2200" dirty="0"/>
              <a:t>O Estado do ES </a:t>
            </a:r>
            <a:r>
              <a:rPr lang="pt-BR" sz="2200" dirty="0" smtClean="0"/>
              <a:t>questiona a constitucionalidade da Resolução </a:t>
            </a:r>
            <a:r>
              <a:rPr lang="pt-BR" sz="2200" dirty="0"/>
              <a:t>Nº 13/2012 do Senado junto ao </a:t>
            </a:r>
            <a:r>
              <a:rPr lang="pt-BR" sz="2200" dirty="0" smtClean="0"/>
              <a:t>STF:</a:t>
            </a:r>
          </a:p>
          <a:p>
            <a:pPr lvl="1" algn="just"/>
            <a:r>
              <a:rPr lang="pt-BR" sz="1900" dirty="0">
                <a:solidFill>
                  <a:srgbClr val="FF0000"/>
                </a:solidFill>
              </a:rPr>
              <a:t>Vício formal </a:t>
            </a:r>
            <a:r>
              <a:rPr lang="pt-BR" sz="1900" dirty="0"/>
              <a:t>pois a </a:t>
            </a:r>
            <a:r>
              <a:rPr lang="pt-BR" sz="1900" dirty="0">
                <a:solidFill>
                  <a:srgbClr val="FF0000"/>
                </a:solidFill>
              </a:rPr>
              <a:t>competência para regular a defesa da indústria nacional e o comércio exterior é do Congresso Nacional</a:t>
            </a:r>
            <a:r>
              <a:rPr lang="pt-BR" sz="1900" dirty="0"/>
              <a:t>.</a:t>
            </a:r>
          </a:p>
          <a:p>
            <a:pPr lvl="1" algn="just"/>
            <a:r>
              <a:rPr lang="pt-BR" sz="1900" dirty="0">
                <a:solidFill>
                  <a:srgbClr val="FF0000"/>
                </a:solidFill>
              </a:rPr>
              <a:t>Resolução do Senado Federal só poderia dispor sobre repartição de receitas </a:t>
            </a:r>
            <a:r>
              <a:rPr lang="pt-BR" sz="1900" dirty="0"/>
              <a:t>entre os entes federados, </a:t>
            </a:r>
            <a:r>
              <a:rPr lang="pt-BR" sz="1900" dirty="0">
                <a:solidFill>
                  <a:srgbClr val="FF0000"/>
                </a:solidFill>
              </a:rPr>
              <a:t>e não sobre finalidades extrafiscais</a:t>
            </a:r>
            <a:r>
              <a:rPr lang="pt-BR" sz="1900" dirty="0"/>
              <a:t>.</a:t>
            </a:r>
          </a:p>
          <a:p>
            <a:pPr lvl="1" algn="just"/>
            <a:r>
              <a:rPr lang="pt-BR" sz="1900" dirty="0">
                <a:solidFill>
                  <a:srgbClr val="FF0000"/>
                </a:solidFill>
              </a:rPr>
              <a:t>Violação do princípio da tipicidade</a:t>
            </a:r>
            <a:r>
              <a:rPr lang="pt-BR" sz="1900" dirty="0"/>
              <a:t>, pelo </a:t>
            </a:r>
            <a:r>
              <a:rPr lang="pt-BR" sz="1900" dirty="0">
                <a:solidFill>
                  <a:srgbClr val="FF0000"/>
                </a:solidFill>
              </a:rPr>
              <a:t>uso de conceitos vagos e indeterminados </a:t>
            </a:r>
            <a:r>
              <a:rPr lang="pt-BR" sz="1900" dirty="0"/>
              <a:t>como “bens e mercadorias importados do exterior que não tenham similar nacional”.</a:t>
            </a:r>
          </a:p>
          <a:p>
            <a:pPr lvl="1" algn="just"/>
            <a:r>
              <a:rPr lang="pt-BR" sz="1900" dirty="0">
                <a:solidFill>
                  <a:srgbClr val="FF0000"/>
                </a:solidFill>
              </a:rPr>
              <a:t>Delegação ao CONFAZ </a:t>
            </a:r>
            <a:r>
              <a:rPr lang="pt-BR" sz="1900" dirty="0"/>
              <a:t>para “baixar normas </a:t>
            </a:r>
            <a:r>
              <a:rPr lang="pt-BR" sz="1900" dirty="0">
                <a:solidFill>
                  <a:srgbClr val="FF0000"/>
                </a:solidFill>
              </a:rPr>
              <a:t>para fins de definição dos critérios e procedimentos</a:t>
            </a:r>
            <a:r>
              <a:rPr lang="pt-BR" sz="1900" dirty="0"/>
              <a:t> a serem observados </a:t>
            </a:r>
            <a:r>
              <a:rPr lang="pt-BR" sz="1900" dirty="0">
                <a:solidFill>
                  <a:srgbClr val="FF0000"/>
                </a:solidFill>
              </a:rPr>
              <a:t>no processo de Certificação de Conteúdo de Importação</a:t>
            </a:r>
            <a:r>
              <a:rPr lang="pt-BR" sz="1900" dirty="0"/>
              <a:t>” </a:t>
            </a:r>
            <a:r>
              <a:rPr lang="pt-BR" sz="1900" dirty="0">
                <a:solidFill>
                  <a:srgbClr val="FF0000"/>
                </a:solidFill>
              </a:rPr>
              <a:t>viola o princípio da legalidade</a:t>
            </a:r>
            <a:r>
              <a:rPr lang="pt-BR" sz="1900" dirty="0"/>
              <a:t>.</a:t>
            </a:r>
          </a:p>
          <a:p>
            <a:pPr lvl="1" algn="just"/>
            <a:r>
              <a:rPr lang="pt-BR" sz="1900" dirty="0">
                <a:solidFill>
                  <a:srgbClr val="FF0000"/>
                </a:solidFill>
              </a:rPr>
              <a:t>Discriminação do gás natural e </a:t>
            </a:r>
            <a:r>
              <a:rPr lang="pt-BR" sz="1900" dirty="0" smtClean="0">
                <a:solidFill>
                  <a:srgbClr val="FF0000"/>
                </a:solidFill>
              </a:rPr>
              <a:t>do PPB </a:t>
            </a:r>
            <a:r>
              <a:rPr lang="pt-BR" sz="1900" dirty="0">
                <a:solidFill>
                  <a:srgbClr val="FF0000"/>
                </a:solidFill>
              </a:rPr>
              <a:t>não observou a seletividade</a:t>
            </a:r>
            <a:r>
              <a:rPr lang="pt-BR" sz="1900" dirty="0"/>
              <a:t>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4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12968" cy="4641379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rIns="144000"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JUDICIALIZAÇÃO DA RESOLUÇÃO DO SENADO FEDERAL Nº 13/2012</a:t>
            </a:r>
            <a:endParaRPr lang="pt-BR" sz="2200" dirty="0" smtClean="0"/>
          </a:p>
          <a:p>
            <a:pPr marL="455613" algn="just"/>
            <a:r>
              <a:rPr lang="pt-BR" sz="2200" dirty="0" smtClean="0">
                <a:solidFill>
                  <a:srgbClr val="FF0000"/>
                </a:solidFill>
              </a:rPr>
              <a:t>Inseguranças </a:t>
            </a:r>
            <a:r>
              <a:rPr lang="pt-BR" sz="2200" dirty="0">
                <a:solidFill>
                  <a:srgbClr val="FF0000"/>
                </a:solidFill>
              </a:rPr>
              <a:t>jurídicas </a:t>
            </a:r>
            <a:r>
              <a:rPr lang="pt-BR" sz="2200" dirty="0"/>
              <a:t>criadas pela Resolução 13/2012 do Senado Federal, </a:t>
            </a:r>
            <a:r>
              <a:rPr lang="pt-BR" sz="2200" dirty="0">
                <a:solidFill>
                  <a:srgbClr val="FF0000"/>
                </a:solidFill>
              </a:rPr>
              <a:t>na perspectiva trazida na ADI 4858</a:t>
            </a:r>
            <a:r>
              <a:rPr lang="pt-BR" sz="2200" dirty="0"/>
              <a:t>, movida pelo Estado do Espírito Santo:</a:t>
            </a:r>
          </a:p>
          <a:p>
            <a:pPr lvl="1" algn="just"/>
            <a:r>
              <a:rPr lang="pt-BR" sz="2000" dirty="0" smtClean="0"/>
              <a:t>Qual a alíquota aplicável nas operações interestaduais subsequentes? </a:t>
            </a:r>
            <a:r>
              <a:rPr lang="pt-BR" sz="2000" dirty="0" smtClean="0">
                <a:solidFill>
                  <a:srgbClr val="FF0000"/>
                </a:solidFill>
              </a:rPr>
              <a:t>Seria aplicável </a:t>
            </a:r>
            <a:r>
              <a:rPr lang="pt-BR" sz="2000" dirty="0">
                <a:solidFill>
                  <a:srgbClr val="FF0000"/>
                </a:solidFill>
              </a:rPr>
              <a:t>a alíquota de 4% em todas as operações interestaduais subsequentes com a mercadoria </a:t>
            </a:r>
            <a:r>
              <a:rPr lang="pt-BR" sz="2000" dirty="0" smtClean="0">
                <a:solidFill>
                  <a:srgbClr val="FF0000"/>
                </a:solidFill>
              </a:rPr>
              <a:t>importada?</a:t>
            </a:r>
            <a:endParaRPr lang="pt-BR" sz="2000" dirty="0">
              <a:solidFill>
                <a:srgbClr val="FF0000"/>
              </a:solidFill>
            </a:endParaRPr>
          </a:p>
          <a:p>
            <a:pPr lvl="1"/>
            <a:r>
              <a:rPr lang="pt-BR" sz="2000" dirty="0"/>
              <a:t>As alíquotas internas poderiam ser reduzidas a 4% sem deliberação do </a:t>
            </a:r>
            <a:r>
              <a:rPr lang="pt-BR" sz="2000" dirty="0" smtClean="0"/>
              <a:t>CONFAZ? </a:t>
            </a:r>
            <a:r>
              <a:rPr lang="pt-BR" sz="2000" dirty="0" smtClean="0">
                <a:solidFill>
                  <a:srgbClr val="FF0000"/>
                </a:solidFill>
              </a:rPr>
              <a:t>Estaria estabelecido </a:t>
            </a:r>
            <a:r>
              <a:rPr lang="pt-BR" sz="2000" dirty="0">
                <a:solidFill>
                  <a:srgbClr val="FF0000"/>
                </a:solidFill>
              </a:rPr>
              <a:t>um novo patamar inferior para as alíquotas internas em função da nova alíquota interestadual trazida pela Resolução </a:t>
            </a:r>
            <a:r>
              <a:rPr lang="pt-BR" sz="2000" dirty="0" smtClean="0">
                <a:solidFill>
                  <a:srgbClr val="FF0000"/>
                </a:solidFill>
              </a:rPr>
              <a:t>13/2012?</a:t>
            </a:r>
            <a:endParaRPr lang="pt-BR" sz="2000" dirty="0">
              <a:solidFill>
                <a:srgbClr val="FF0000"/>
              </a:solidFill>
            </a:endParaRPr>
          </a:p>
          <a:p>
            <a:pPr lvl="1"/>
            <a:r>
              <a:rPr lang="pt-BR" sz="2000" dirty="0">
                <a:solidFill>
                  <a:srgbClr val="FF0000"/>
                </a:solidFill>
              </a:rPr>
              <a:t>Como realizar o controle</a:t>
            </a:r>
            <a:r>
              <a:rPr lang="pt-BR" sz="2000" dirty="0"/>
              <a:t> das mercadorias submetidas à nacionalização mas com baixo percentual de componentes nacionais</a:t>
            </a:r>
            <a:r>
              <a:rPr lang="pt-BR" sz="2000" dirty="0" smtClean="0"/>
              <a:t>?</a:t>
            </a:r>
            <a:endParaRPr lang="pt-BR" sz="20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363272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Aft>
                <a:spcPct val="15000"/>
              </a:spcAft>
              <a:buNone/>
            </a:pPr>
            <a:r>
              <a:rPr lang="pt-BR" sz="2200" b="1" dirty="0" smtClean="0"/>
              <a:t>COMENTÁRIOS FINAIS 1/2</a:t>
            </a:r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endParaRPr lang="pt-BR" sz="2200" dirty="0" smtClean="0"/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São Paulo defende a manutenção do </a:t>
            </a:r>
            <a:r>
              <a:rPr lang="pt-BR" sz="2200" dirty="0" smtClean="0">
                <a:solidFill>
                  <a:srgbClr val="FF0000"/>
                </a:solidFill>
              </a:rPr>
              <a:t>termo inicial de vigência</a:t>
            </a:r>
            <a:r>
              <a:rPr lang="pt-BR" sz="2200" dirty="0" smtClean="0"/>
              <a:t> da Resolução do Senado para </a:t>
            </a:r>
            <a:r>
              <a:rPr lang="pt-BR" sz="2200" dirty="0" smtClean="0">
                <a:solidFill>
                  <a:srgbClr val="FF0000"/>
                </a:solidFill>
              </a:rPr>
              <a:t>1º/</a:t>
            </a:r>
            <a:r>
              <a:rPr lang="pt-BR" sz="2200" dirty="0" err="1" smtClean="0">
                <a:solidFill>
                  <a:srgbClr val="FF0000"/>
                </a:solidFill>
              </a:rPr>
              <a:t>jan</a:t>
            </a:r>
            <a:r>
              <a:rPr lang="pt-BR" sz="2200" dirty="0" smtClean="0">
                <a:solidFill>
                  <a:srgbClr val="FF0000"/>
                </a:solidFill>
              </a:rPr>
              <a:t>/2013</a:t>
            </a:r>
            <a:r>
              <a:rPr lang="pt-BR" sz="2200" dirty="0" smtClean="0"/>
              <a:t>;</a:t>
            </a:r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A Resolução 13 se constituí numa importante medida para combate a Guerra Fiscal, incialmente combatendo a Guerra dos Portos;</a:t>
            </a:r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r>
              <a:rPr lang="pt-BR" sz="2200" dirty="0" smtClean="0"/>
              <a:t>Daí o interesse de SP ingressar na ADI 4858, na qualidade de “</a:t>
            </a:r>
            <a:r>
              <a:rPr lang="pt-BR" sz="2200" dirty="0" err="1" smtClean="0"/>
              <a:t>Amicus</a:t>
            </a:r>
            <a:r>
              <a:rPr lang="pt-BR" sz="2200" dirty="0" smtClean="0"/>
              <a:t> </a:t>
            </a:r>
            <a:r>
              <a:rPr lang="pt-BR" sz="2200" dirty="0" err="1" smtClean="0"/>
              <a:t>curiae</a:t>
            </a:r>
            <a:r>
              <a:rPr lang="pt-BR" sz="2200" dirty="0" smtClean="0"/>
              <a:t>” para defender a medida;</a:t>
            </a:r>
          </a:p>
          <a:p>
            <a:pPr algn="just">
              <a:lnSpc>
                <a:spcPct val="110000"/>
              </a:lnSpc>
              <a:spcAft>
                <a:spcPct val="15000"/>
              </a:spcAft>
            </a:pPr>
            <a:endParaRPr lang="pt-BR" sz="22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5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363272" cy="4968552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pt-BR" sz="2200" b="1" dirty="0" smtClean="0"/>
              <a:t>COMENTÁRIOS FINAIS 2/2 (continuação)</a:t>
            </a:r>
          </a:p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pt-BR" sz="2200" dirty="0" smtClean="0"/>
              <a:t>A regulamentação </a:t>
            </a:r>
            <a:r>
              <a:rPr lang="pt-BR" sz="2200" dirty="0"/>
              <a:t>da </a:t>
            </a:r>
            <a:r>
              <a:rPr lang="pt-BR" sz="2200" dirty="0" smtClean="0"/>
              <a:t>Resolução elaborada pelos Estados no </a:t>
            </a:r>
            <a:r>
              <a:rPr lang="pt-BR" sz="2200" dirty="0"/>
              <a:t>âmbito do CONFAZ </a:t>
            </a:r>
            <a:r>
              <a:rPr lang="pt-BR" sz="2200" dirty="0" smtClean="0"/>
              <a:t>(Ajuste </a:t>
            </a:r>
            <a:r>
              <a:rPr lang="pt-BR" sz="2200" dirty="0" err="1" smtClean="0"/>
              <a:t>Sinief</a:t>
            </a:r>
            <a:r>
              <a:rPr lang="pt-BR" sz="2200" dirty="0" smtClean="0"/>
              <a:t>  19/2012), embora não seja a ideal, representa a garantia do início da sua aplicação a partir de 01/01/13;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pt-BR" sz="2200" dirty="0" smtClean="0"/>
              <a:t>A ideia é que o </a:t>
            </a:r>
            <a:r>
              <a:rPr lang="pt-BR" sz="2200" dirty="0" smtClean="0">
                <a:solidFill>
                  <a:srgbClr val="FF0000"/>
                </a:solidFill>
              </a:rPr>
              <a:t>remetente</a:t>
            </a:r>
            <a:r>
              <a:rPr lang="pt-BR" sz="2200" dirty="0" smtClean="0"/>
              <a:t> da mercadoria faça uma declaração sobre a participação do conteúdo de importação (FCI), com o recolhimento da alíquota devida de ICMS, que deverá operar-se por homologação;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pt-BR" sz="2200" dirty="0" smtClean="0">
                <a:solidFill>
                  <a:srgbClr val="FF0000"/>
                </a:solidFill>
              </a:rPr>
              <a:t>São Paulo defende a redução da alíquota interestadual para todas as operações interestaduais </a:t>
            </a:r>
            <a:r>
              <a:rPr lang="pt-BR" sz="2200" dirty="0" smtClean="0"/>
              <a:t>(e não apenas das mercadorias importadas), </a:t>
            </a:r>
            <a:r>
              <a:rPr lang="pt-BR" sz="2200" dirty="0" smtClean="0">
                <a:solidFill>
                  <a:srgbClr val="FF0000"/>
                </a:solidFill>
              </a:rPr>
              <a:t>convergindo para alíquota única de 4%, </a:t>
            </a:r>
            <a:r>
              <a:rPr lang="pt-BR" sz="2200" dirty="0" smtClean="0"/>
              <a:t>com o que se evitariam os problemas que agora se apresentam.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0152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  <a:spcAft>
                <a:spcPct val="10000"/>
              </a:spcAft>
            </a:pPr>
            <a:r>
              <a:rPr lang="pt-BR" sz="2800" b="1" dirty="0" smtClean="0">
                <a:latin typeface="+mn-lt"/>
                <a:ea typeface="+mn-ea"/>
                <a:cs typeface="+mn-cs"/>
              </a:rPr>
              <a:t>RESOLUÇÃO DO SENADO 13/2012</a:t>
            </a:r>
            <a:endParaRPr lang="pt-BR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04248" y="0"/>
            <a:ext cx="1656184" cy="109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88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32312" y="692696"/>
            <a:ext cx="4648200" cy="223224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1800" dirty="0" smtClean="0">
                <a:latin typeface="Verdana" pitchFamily="34" charset="0"/>
              </a:rPr>
              <a:t>Osvaldo Santos de Carvalho</a:t>
            </a:r>
            <a:br>
              <a:rPr lang="pt-BR" sz="18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/>
            </a:r>
            <a:br>
              <a:rPr lang="pt-BR" sz="15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/>
            </a:r>
            <a:br>
              <a:rPr lang="pt-BR" sz="1500" dirty="0" smtClean="0">
                <a:latin typeface="Verdana" pitchFamily="34" charset="0"/>
              </a:rPr>
            </a:br>
            <a:r>
              <a:rPr lang="pt-BR" sz="1500" dirty="0" smtClean="0">
                <a:latin typeface="Verdana" pitchFamily="34" charset="0"/>
              </a:rPr>
              <a:t>29/11/12</a:t>
            </a:r>
            <a:endParaRPr lang="en-US" sz="2500" b="1" dirty="0" smtClean="0">
              <a:latin typeface="Verdana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0" y="1531034"/>
            <a:ext cx="9144000" cy="5400600"/>
            <a:chOff x="0" y="1556792"/>
            <a:chExt cx="9144000" cy="5400600"/>
          </a:xfrm>
        </p:grpSpPr>
        <p:sp>
          <p:nvSpPr>
            <p:cNvPr id="5" name="Retângulo 4"/>
            <p:cNvSpPr/>
            <p:nvPr/>
          </p:nvSpPr>
          <p:spPr>
            <a:xfrm>
              <a:off x="0" y="1556792"/>
              <a:ext cx="5076056" cy="540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/>
            <p:cNvSpPr/>
            <p:nvPr/>
          </p:nvSpPr>
          <p:spPr>
            <a:xfrm>
              <a:off x="4067944" y="5796880"/>
              <a:ext cx="5076056" cy="116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5004048" y="3861048"/>
            <a:ext cx="3784104" cy="1143000"/>
          </a:xfrm>
          <a:gradFill rotWithShape="1">
            <a:gsLst>
              <a:gs pos="0">
                <a:schemeClr val="accent1">
                  <a:alpha val="60001"/>
                </a:schemeClr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anchor="ctr" anchorCtr="0"/>
          <a:lstStyle/>
          <a:p>
            <a:pPr>
              <a:lnSpc>
                <a:spcPct val="110000"/>
              </a:lnSpc>
              <a:spcBef>
                <a:spcPct val="20000"/>
              </a:spcBef>
              <a:spcAft>
                <a:spcPct val="15000"/>
              </a:spcAft>
              <a:buFont typeface="Arial" pitchFamily="34" charset="0"/>
            </a:pPr>
            <a:r>
              <a:rPr lang="pt-BR" sz="5400" b="1" dirty="0" smtClean="0">
                <a:latin typeface="Bell MT" pitchFamily="18" charset="0"/>
                <a:ea typeface="+mn-ea"/>
                <a:cs typeface="+mn-cs"/>
              </a:rPr>
              <a:t>Obrigado</a:t>
            </a:r>
            <a:endParaRPr lang="pt-BR" sz="5400" b="1" dirty="0">
              <a:latin typeface="Bell MT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3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2184</Words>
  <Application>Microsoft Office PowerPoint</Application>
  <PresentationFormat>Apresentação na tela (4:3)</PresentationFormat>
  <Paragraphs>130</Paragraphs>
  <Slides>20</Slides>
  <Notes>15</Notes>
  <HiddenSlides>5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3" baseType="lpstr">
      <vt:lpstr>Tema do Office</vt:lpstr>
      <vt:lpstr>Personalizar design</vt:lpstr>
      <vt:lpstr>Apresentação</vt:lpstr>
      <vt:lpstr>  Osvaldo Santos de Carvalho   29/11/12 </vt:lpstr>
      <vt:lpstr>RESOLUÇÃO DO SENADO 13/2012</vt:lpstr>
      <vt:lpstr>RESOLUÇÃO DO SENADO 13/2012</vt:lpstr>
      <vt:lpstr>RESOLUÇÃO DO SENADO 13/2012</vt:lpstr>
      <vt:lpstr>RESOLUÇÃO DO SENADO 13/2012</vt:lpstr>
      <vt:lpstr>RESOLUÇÃO DO SENADO 13/2012</vt:lpstr>
      <vt:lpstr>RESOLUÇÃO DO SENADO 13/2012</vt:lpstr>
      <vt:lpstr>RESOLUÇÃO DO SENADO 13/2012</vt:lpstr>
      <vt:lpstr>RESOLUÇÃO DO SENADO 13/2012</vt:lpstr>
      <vt:lpstr>RESOLUÇÃO DO SENADO 13/2012</vt:lpstr>
      <vt:lpstr>RES. SF 13/2012 e Ajuste SINIEF 19/2012</vt:lpstr>
      <vt:lpstr>RES. SF 13/2012 e Ajuste SINIEF 19/2012</vt:lpstr>
      <vt:lpstr>RES. SF 13/2012 e Ajuste SINIEF 19/2012</vt:lpstr>
      <vt:lpstr>RES. SF 13/2012 e Ajuste SINIEF 19/2012</vt:lpstr>
      <vt:lpstr>RES. SF 13/2012 e Ajuste SINIEF 19/2012</vt:lpstr>
      <vt:lpstr>RESOLUÇÃO DO SENADO 13/2012</vt:lpstr>
      <vt:lpstr>RESOLUÇÃO DO SENADO 13/2012</vt:lpstr>
      <vt:lpstr>RESOLUÇÃO DO SENADO 13/2012</vt:lpstr>
      <vt:lpstr>RESOLUÇÃO DO SENADO 13/2012</vt:lpstr>
      <vt:lpstr>Obrigado</vt:lpstr>
    </vt:vector>
  </TitlesOfParts>
  <Company>Secretaria da Fazenda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Algumas questões federativas    Osvaldo Santos de Carvalho Coordenador Adjunto da CAT  16 de maio de 2012</dc:title>
  <dc:creator>Rogerio Dantas</dc:creator>
  <cp:lastModifiedBy>Rogerio Dantas</cp:lastModifiedBy>
  <cp:revision>139</cp:revision>
  <cp:lastPrinted>2012-11-28T13:33:32Z</cp:lastPrinted>
  <dcterms:created xsi:type="dcterms:W3CDTF">2012-05-14T19:57:46Z</dcterms:created>
  <dcterms:modified xsi:type="dcterms:W3CDTF">2012-11-28T13:48:50Z</dcterms:modified>
</cp:coreProperties>
</file>