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26"/>
  </p:notesMasterIdLst>
  <p:handoutMasterIdLst>
    <p:handoutMasterId r:id="rId27"/>
  </p:handoutMasterIdLst>
  <p:sldIdLst>
    <p:sldId id="288" r:id="rId2"/>
    <p:sldId id="318" r:id="rId3"/>
    <p:sldId id="328" r:id="rId4"/>
    <p:sldId id="329" r:id="rId5"/>
    <p:sldId id="330" r:id="rId6"/>
    <p:sldId id="354" r:id="rId7"/>
    <p:sldId id="376" r:id="rId8"/>
    <p:sldId id="371" r:id="rId9"/>
    <p:sldId id="359" r:id="rId10"/>
    <p:sldId id="360" r:id="rId11"/>
    <p:sldId id="370" r:id="rId12"/>
    <p:sldId id="375" r:id="rId13"/>
    <p:sldId id="336" r:id="rId14"/>
    <p:sldId id="339" r:id="rId15"/>
    <p:sldId id="340" r:id="rId16"/>
    <p:sldId id="341" r:id="rId17"/>
    <p:sldId id="342" r:id="rId18"/>
    <p:sldId id="344" r:id="rId19"/>
    <p:sldId id="349" r:id="rId20"/>
    <p:sldId id="350" r:id="rId21"/>
    <p:sldId id="369" r:id="rId22"/>
    <p:sldId id="373" r:id="rId23"/>
    <p:sldId id="374" r:id="rId24"/>
    <p:sldId id="294" r:id="rId25"/>
  </p:sldIdLst>
  <p:sldSz cx="9144000" cy="6858000" type="screen4x3"/>
  <p:notesSz cx="6858000" cy="9947275"/>
  <p:defaultTextStyle>
    <a:defPPr>
      <a:defRPr lang="pt-BR"/>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3399"/>
    <a:srgbClr val="CD03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32" y="10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2498" cy="497682"/>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eaLnBrk="1" hangingPunct="1">
              <a:defRPr sz="1200"/>
            </a:lvl1pPr>
          </a:lstStyle>
          <a:p>
            <a:pPr>
              <a:defRPr/>
            </a:pPr>
            <a:endParaRPr lang="pt-BR"/>
          </a:p>
        </p:txBody>
      </p:sp>
      <p:sp>
        <p:nvSpPr>
          <p:cNvPr id="5123" name="Rectangle 3"/>
          <p:cNvSpPr>
            <a:spLocks noGrp="1" noChangeArrowheads="1"/>
          </p:cNvSpPr>
          <p:nvPr>
            <p:ph type="dt" sz="quarter" idx="1"/>
          </p:nvPr>
        </p:nvSpPr>
        <p:spPr bwMode="auto">
          <a:xfrm>
            <a:off x="3883892" y="0"/>
            <a:ext cx="2972498" cy="497682"/>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eaLnBrk="1" hangingPunct="1">
              <a:defRPr sz="1200"/>
            </a:lvl1pPr>
          </a:lstStyle>
          <a:p>
            <a:pPr>
              <a:defRPr/>
            </a:pPr>
            <a:endParaRPr lang="pt-BR"/>
          </a:p>
        </p:txBody>
      </p:sp>
      <p:sp>
        <p:nvSpPr>
          <p:cNvPr id="5124" name="Rectangle 4"/>
          <p:cNvSpPr>
            <a:spLocks noGrp="1" noChangeArrowheads="1"/>
          </p:cNvSpPr>
          <p:nvPr>
            <p:ph type="ftr" sz="quarter" idx="2"/>
          </p:nvPr>
        </p:nvSpPr>
        <p:spPr bwMode="auto">
          <a:xfrm>
            <a:off x="0" y="9448003"/>
            <a:ext cx="2972498" cy="497682"/>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eaLnBrk="1" hangingPunct="1">
              <a:defRPr sz="1200"/>
            </a:lvl1pPr>
          </a:lstStyle>
          <a:p>
            <a:pPr>
              <a:defRPr/>
            </a:pPr>
            <a:endParaRPr lang="pt-BR"/>
          </a:p>
        </p:txBody>
      </p:sp>
      <p:sp>
        <p:nvSpPr>
          <p:cNvPr id="5125" name="Rectangle 5"/>
          <p:cNvSpPr>
            <a:spLocks noGrp="1" noChangeArrowheads="1"/>
          </p:cNvSpPr>
          <p:nvPr>
            <p:ph type="sldNum" sz="quarter" idx="3"/>
          </p:nvPr>
        </p:nvSpPr>
        <p:spPr bwMode="auto">
          <a:xfrm>
            <a:off x="3883892" y="9448003"/>
            <a:ext cx="2972498" cy="497682"/>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eaLnBrk="1" hangingPunct="1">
              <a:defRPr sz="1200"/>
            </a:lvl1pPr>
          </a:lstStyle>
          <a:p>
            <a:pPr>
              <a:defRPr/>
            </a:pPr>
            <a:fld id="{556FBCEF-5A48-49D7-800D-61533FC17FC4}" type="slidenum">
              <a:rPr lang="pt-BR"/>
              <a:pPr>
                <a:defRPr/>
              </a:pPr>
              <a:t>‹nº›</a:t>
            </a:fld>
            <a:endParaRPr lang="pt-BR"/>
          </a:p>
        </p:txBody>
      </p:sp>
    </p:spTree>
    <p:extLst>
      <p:ext uri="{BB962C8B-B14F-4D97-AF65-F5344CB8AC3E}">
        <p14:creationId xmlns:p14="http://schemas.microsoft.com/office/powerpoint/2010/main" val="72730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fld id="{6C3E54FC-38A7-40D1-ACF3-D9D6DCAC70A0}" type="datetimeFigureOut">
              <a:rPr lang="pt-BR" smtClean="0"/>
              <a:t>14/11/2014</a:t>
            </a:fld>
            <a:endParaRPr lang="pt-BR"/>
          </a:p>
        </p:txBody>
      </p:sp>
      <p:sp>
        <p:nvSpPr>
          <p:cNvPr id="4" name="Espaço Reservado para Imagem de Slide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724400"/>
            <a:ext cx="5486400" cy="44767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a:defRPr sz="1200"/>
            </a:lvl1pPr>
          </a:lstStyle>
          <a:p>
            <a:fld id="{70334775-9FD9-4FDB-AD1C-41FCB5B89531}" type="slidenum">
              <a:rPr lang="pt-BR" smtClean="0"/>
              <a:t>‹nº›</a:t>
            </a:fld>
            <a:endParaRPr lang="pt-BR"/>
          </a:p>
        </p:txBody>
      </p:sp>
    </p:spTree>
    <p:extLst>
      <p:ext uri="{BB962C8B-B14F-4D97-AF65-F5344CB8AC3E}">
        <p14:creationId xmlns:p14="http://schemas.microsoft.com/office/powerpoint/2010/main" val="2696327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0334775-9FD9-4FDB-AD1C-41FCB5B89531}" type="slidenum">
              <a:rPr lang="pt-BR" smtClean="0"/>
              <a:t>2</a:t>
            </a:fld>
            <a:endParaRPr lang="pt-BR"/>
          </a:p>
        </p:txBody>
      </p:sp>
    </p:spTree>
    <p:extLst>
      <p:ext uri="{BB962C8B-B14F-4D97-AF65-F5344CB8AC3E}">
        <p14:creationId xmlns:p14="http://schemas.microsoft.com/office/powerpoint/2010/main" val="955611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9"/>
          <p:cNvSpPr>
            <a:spLocks noGrp="1" noChangeArrowheads="1"/>
          </p:cNvSpPr>
          <p:nvPr>
            <p:ph type="dt" sz="half" idx="10"/>
          </p:nvPr>
        </p:nvSpPr>
        <p:spPr>
          <a:ln/>
        </p:spPr>
        <p:txBody>
          <a:bodyPr/>
          <a:lstStyle>
            <a:lvl1pPr>
              <a:defRPr/>
            </a:lvl1pPr>
          </a:lstStyle>
          <a:p>
            <a:pPr>
              <a:defRPr/>
            </a:pPr>
            <a:endParaRPr lang="pt-BR"/>
          </a:p>
        </p:txBody>
      </p:sp>
      <p:sp>
        <p:nvSpPr>
          <p:cNvPr id="5" name="Rectangle 20"/>
          <p:cNvSpPr>
            <a:spLocks noGrp="1" noChangeArrowheads="1"/>
          </p:cNvSpPr>
          <p:nvPr>
            <p:ph type="ftr" sz="quarter" idx="11"/>
          </p:nvPr>
        </p:nvSpPr>
        <p:spPr>
          <a:ln/>
        </p:spPr>
        <p:txBody>
          <a:bodyPr/>
          <a:lstStyle>
            <a:lvl1pPr>
              <a:defRPr/>
            </a:lvl1pPr>
          </a:lstStyle>
          <a:p>
            <a:pPr>
              <a:defRPr/>
            </a:pPr>
            <a:endParaRPr lang="pt-BR"/>
          </a:p>
        </p:txBody>
      </p:sp>
      <p:sp>
        <p:nvSpPr>
          <p:cNvPr id="6" name="Rectangle 21"/>
          <p:cNvSpPr>
            <a:spLocks noGrp="1" noChangeArrowheads="1"/>
          </p:cNvSpPr>
          <p:nvPr>
            <p:ph type="sldNum" sz="quarter" idx="12"/>
          </p:nvPr>
        </p:nvSpPr>
        <p:spPr>
          <a:ln/>
        </p:spPr>
        <p:txBody>
          <a:bodyPr/>
          <a:lstStyle>
            <a:lvl1pPr>
              <a:defRPr/>
            </a:lvl1pPr>
          </a:lstStyle>
          <a:p>
            <a:pPr>
              <a:defRPr/>
            </a:pPr>
            <a:fld id="{E5B5F9A7-7DE3-44A5-AAD4-2BA0E455EF97}" type="slidenum">
              <a:rPr lang="pt-BR"/>
              <a:pPr>
                <a:defRPr/>
              </a:pPr>
              <a:t>‹nº›</a:t>
            </a:fld>
            <a:endParaRPr lang="pt-BR"/>
          </a:p>
        </p:txBody>
      </p:sp>
    </p:spTree>
    <p:extLst>
      <p:ext uri="{BB962C8B-B14F-4D97-AF65-F5344CB8AC3E}">
        <p14:creationId xmlns:p14="http://schemas.microsoft.com/office/powerpoint/2010/main" val="38884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19"/>
          <p:cNvSpPr>
            <a:spLocks noGrp="1" noChangeArrowheads="1"/>
          </p:cNvSpPr>
          <p:nvPr>
            <p:ph type="dt" sz="half" idx="10"/>
          </p:nvPr>
        </p:nvSpPr>
        <p:spPr>
          <a:ln/>
        </p:spPr>
        <p:txBody>
          <a:bodyPr/>
          <a:lstStyle>
            <a:lvl1pPr>
              <a:defRPr/>
            </a:lvl1pPr>
          </a:lstStyle>
          <a:p>
            <a:pPr>
              <a:defRPr/>
            </a:pPr>
            <a:endParaRPr lang="pt-BR"/>
          </a:p>
        </p:txBody>
      </p:sp>
      <p:sp>
        <p:nvSpPr>
          <p:cNvPr id="5" name="Rectangle 20"/>
          <p:cNvSpPr>
            <a:spLocks noGrp="1" noChangeArrowheads="1"/>
          </p:cNvSpPr>
          <p:nvPr>
            <p:ph type="ftr" sz="quarter" idx="11"/>
          </p:nvPr>
        </p:nvSpPr>
        <p:spPr>
          <a:ln/>
        </p:spPr>
        <p:txBody>
          <a:bodyPr/>
          <a:lstStyle>
            <a:lvl1pPr>
              <a:defRPr/>
            </a:lvl1pPr>
          </a:lstStyle>
          <a:p>
            <a:pPr>
              <a:defRPr/>
            </a:pPr>
            <a:endParaRPr lang="pt-BR"/>
          </a:p>
        </p:txBody>
      </p:sp>
      <p:sp>
        <p:nvSpPr>
          <p:cNvPr id="6" name="Rectangle 21"/>
          <p:cNvSpPr>
            <a:spLocks noGrp="1" noChangeArrowheads="1"/>
          </p:cNvSpPr>
          <p:nvPr>
            <p:ph type="sldNum" sz="quarter" idx="12"/>
          </p:nvPr>
        </p:nvSpPr>
        <p:spPr>
          <a:ln/>
        </p:spPr>
        <p:txBody>
          <a:bodyPr/>
          <a:lstStyle>
            <a:lvl1pPr>
              <a:defRPr/>
            </a:lvl1pPr>
          </a:lstStyle>
          <a:p>
            <a:pPr>
              <a:defRPr/>
            </a:pPr>
            <a:fld id="{09122B6F-F61B-4527-AFFD-639F10B55F41}" type="slidenum">
              <a:rPr lang="pt-BR"/>
              <a:pPr>
                <a:defRPr/>
              </a:pPr>
              <a:t>‹nº›</a:t>
            </a:fld>
            <a:endParaRPr lang="pt-BR"/>
          </a:p>
        </p:txBody>
      </p:sp>
    </p:spTree>
    <p:extLst>
      <p:ext uri="{BB962C8B-B14F-4D97-AF65-F5344CB8AC3E}">
        <p14:creationId xmlns:p14="http://schemas.microsoft.com/office/powerpoint/2010/main" val="80634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19"/>
          <p:cNvSpPr>
            <a:spLocks noGrp="1" noChangeArrowheads="1"/>
          </p:cNvSpPr>
          <p:nvPr>
            <p:ph type="dt" sz="half" idx="10"/>
          </p:nvPr>
        </p:nvSpPr>
        <p:spPr>
          <a:ln/>
        </p:spPr>
        <p:txBody>
          <a:bodyPr/>
          <a:lstStyle>
            <a:lvl1pPr>
              <a:defRPr/>
            </a:lvl1pPr>
          </a:lstStyle>
          <a:p>
            <a:pPr>
              <a:defRPr/>
            </a:pPr>
            <a:endParaRPr lang="pt-BR"/>
          </a:p>
        </p:txBody>
      </p:sp>
      <p:sp>
        <p:nvSpPr>
          <p:cNvPr id="6" name="Rectangle 20"/>
          <p:cNvSpPr>
            <a:spLocks noGrp="1" noChangeArrowheads="1"/>
          </p:cNvSpPr>
          <p:nvPr>
            <p:ph type="ftr" sz="quarter" idx="11"/>
          </p:nvPr>
        </p:nvSpPr>
        <p:spPr>
          <a:ln/>
        </p:spPr>
        <p:txBody>
          <a:bodyPr/>
          <a:lstStyle>
            <a:lvl1pPr>
              <a:defRPr/>
            </a:lvl1pPr>
          </a:lstStyle>
          <a:p>
            <a:pPr>
              <a:defRPr/>
            </a:pPr>
            <a:endParaRPr lang="pt-BR"/>
          </a:p>
        </p:txBody>
      </p:sp>
      <p:sp>
        <p:nvSpPr>
          <p:cNvPr id="7" name="Rectangle 21"/>
          <p:cNvSpPr>
            <a:spLocks noGrp="1" noChangeArrowheads="1"/>
          </p:cNvSpPr>
          <p:nvPr>
            <p:ph type="sldNum" sz="quarter" idx="12"/>
          </p:nvPr>
        </p:nvSpPr>
        <p:spPr>
          <a:ln/>
        </p:spPr>
        <p:txBody>
          <a:bodyPr/>
          <a:lstStyle>
            <a:lvl1pPr>
              <a:defRPr/>
            </a:lvl1pPr>
          </a:lstStyle>
          <a:p>
            <a:pPr>
              <a:defRPr/>
            </a:pPr>
            <a:fld id="{A8030536-E143-4A0C-A55E-3A40CFA5CBC9}" type="slidenum">
              <a:rPr lang="pt-BR"/>
              <a:pPr>
                <a:defRPr/>
              </a:pPr>
              <a:t>‹nº›</a:t>
            </a:fld>
            <a:endParaRPr lang="pt-BR"/>
          </a:p>
        </p:txBody>
      </p:sp>
    </p:spTree>
    <p:extLst>
      <p:ext uri="{BB962C8B-B14F-4D97-AF65-F5344CB8AC3E}">
        <p14:creationId xmlns:p14="http://schemas.microsoft.com/office/powerpoint/2010/main" val="665804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19"/>
          <p:cNvSpPr>
            <a:spLocks noGrp="1" noChangeArrowheads="1"/>
          </p:cNvSpPr>
          <p:nvPr>
            <p:ph type="dt" sz="half" idx="10"/>
          </p:nvPr>
        </p:nvSpPr>
        <p:spPr>
          <a:ln/>
        </p:spPr>
        <p:txBody>
          <a:bodyPr/>
          <a:lstStyle>
            <a:lvl1pPr>
              <a:defRPr/>
            </a:lvl1pPr>
          </a:lstStyle>
          <a:p>
            <a:pPr>
              <a:defRPr/>
            </a:pPr>
            <a:endParaRPr lang="pt-BR"/>
          </a:p>
        </p:txBody>
      </p:sp>
      <p:sp>
        <p:nvSpPr>
          <p:cNvPr id="8" name="Rectangle 20"/>
          <p:cNvSpPr>
            <a:spLocks noGrp="1" noChangeArrowheads="1"/>
          </p:cNvSpPr>
          <p:nvPr>
            <p:ph type="ftr" sz="quarter" idx="11"/>
          </p:nvPr>
        </p:nvSpPr>
        <p:spPr>
          <a:ln/>
        </p:spPr>
        <p:txBody>
          <a:bodyPr/>
          <a:lstStyle>
            <a:lvl1pPr>
              <a:defRPr/>
            </a:lvl1pPr>
          </a:lstStyle>
          <a:p>
            <a:pPr>
              <a:defRPr/>
            </a:pPr>
            <a:endParaRPr lang="pt-BR"/>
          </a:p>
        </p:txBody>
      </p:sp>
      <p:sp>
        <p:nvSpPr>
          <p:cNvPr id="9" name="Rectangle 21"/>
          <p:cNvSpPr>
            <a:spLocks noGrp="1" noChangeArrowheads="1"/>
          </p:cNvSpPr>
          <p:nvPr>
            <p:ph type="sldNum" sz="quarter" idx="12"/>
          </p:nvPr>
        </p:nvSpPr>
        <p:spPr>
          <a:ln/>
        </p:spPr>
        <p:txBody>
          <a:bodyPr/>
          <a:lstStyle>
            <a:lvl1pPr>
              <a:defRPr/>
            </a:lvl1pPr>
          </a:lstStyle>
          <a:p>
            <a:pPr>
              <a:defRPr/>
            </a:pPr>
            <a:fld id="{791C5D7A-AA36-4A0A-8470-57F1189427E0}" type="slidenum">
              <a:rPr lang="pt-BR"/>
              <a:pPr>
                <a:defRPr/>
              </a:pPr>
              <a:t>‹nº›</a:t>
            </a:fld>
            <a:endParaRPr lang="pt-BR"/>
          </a:p>
        </p:txBody>
      </p:sp>
    </p:spTree>
    <p:extLst>
      <p:ext uri="{BB962C8B-B14F-4D97-AF65-F5344CB8AC3E}">
        <p14:creationId xmlns:p14="http://schemas.microsoft.com/office/powerpoint/2010/main" val="2352996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19"/>
          <p:cNvSpPr>
            <a:spLocks noGrp="1" noChangeArrowheads="1"/>
          </p:cNvSpPr>
          <p:nvPr>
            <p:ph type="dt" sz="half" idx="10"/>
          </p:nvPr>
        </p:nvSpPr>
        <p:spPr>
          <a:ln/>
        </p:spPr>
        <p:txBody>
          <a:bodyPr/>
          <a:lstStyle>
            <a:lvl1pPr>
              <a:defRPr/>
            </a:lvl1pPr>
          </a:lstStyle>
          <a:p>
            <a:pPr>
              <a:defRPr/>
            </a:pPr>
            <a:endParaRPr lang="pt-BR"/>
          </a:p>
        </p:txBody>
      </p:sp>
      <p:sp>
        <p:nvSpPr>
          <p:cNvPr id="4" name="Rectangle 20"/>
          <p:cNvSpPr>
            <a:spLocks noGrp="1" noChangeArrowheads="1"/>
          </p:cNvSpPr>
          <p:nvPr>
            <p:ph type="ftr" sz="quarter" idx="11"/>
          </p:nvPr>
        </p:nvSpPr>
        <p:spPr>
          <a:ln/>
        </p:spPr>
        <p:txBody>
          <a:bodyPr/>
          <a:lstStyle>
            <a:lvl1pPr>
              <a:defRPr/>
            </a:lvl1pPr>
          </a:lstStyle>
          <a:p>
            <a:pPr>
              <a:defRPr/>
            </a:pPr>
            <a:endParaRPr lang="pt-BR"/>
          </a:p>
        </p:txBody>
      </p:sp>
      <p:sp>
        <p:nvSpPr>
          <p:cNvPr id="5" name="Rectangle 21"/>
          <p:cNvSpPr>
            <a:spLocks noGrp="1" noChangeArrowheads="1"/>
          </p:cNvSpPr>
          <p:nvPr>
            <p:ph type="sldNum" sz="quarter" idx="12"/>
          </p:nvPr>
        </p:nvSpPr>
        <p:spPr>
          <a:ln/>
        </p:spPr>
        <p:txBody>
          <a:bodyPr/>
          <a:lstStyle>
            <a:lvl1pPr>
              <a:defRPr/>
            </a:lvl1pPr>
          </a:lstStyle>
          <a:p>
            <a:pPr>
              <a:defRPr/>
            </a:pPr>
            <a:fld id="{ED7B7147-C124-4F07-A3C0-E0680B12F726}" type="slidenum">
              <a:rPr lang="pt-BR"/>
              <a:pPr>
                <a:defRPr/>
              </a:pPr>
              <a:t>‹nº›</a:t>
            </a:fld>
            <a:endParaRPr lang="pt-BR"/>
          </a:p>
        </p:txBody>
      </p:sp>
    </p:spTree>
    <p:extLst>
      <p:ext uri="{BB962C8B-B14F-4D97-AF65-F5344CB8AC3E}">
        <p14:creationId xmlns:p14="http://schemas.microsoft.com/office/powerpoint/2010/main" val="880083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pt-BR"/>
          </a:p>
        </p:txBody>
      </p:sp>
      <p:sp>
        <p:nvSpPr>
          <p:cNvPr id="3" name="Rectangle 20"/>
          <p:cNvSpPr>
            <a:spLocks noGrp="1" noChangeArrowheads="1"/>
          </p:cNvSpPr>
          <p:nvPr>
            <p:ph type="ftr" sz="quarter" idx="11"/>
          </p:nvPr>
        </p:nvSpPr>
        <p:spPr>
          <a:ln/>
        </p:spPr>
        <p:txBody>
          <a:bodyPr/>
          <a:lstStyle>
            <a:lvl1pPr>
              <a:defRPr/>
            </a:lvl1pPr>
          </a:lstStyle>
          <a:p>
            <a:pPr>
              <a:defRPr/>
            </a:pPr>
            <a:endParaRPr lang="pt-BR"/>
          </a:p>
        </p:txBody>
      </p:sp>
      <p:sp>
        <p:nvSpPr>
          <p:cNvPr id="4" name="Rectangle 21"/>
          <p:cNvSpPr>
            <a:spLocks noGrp="1" noChangeArrowheads="1"/>
          </p:cNvSpPr>
          <p:nvPr>
            <p:ph type="sldNum" sz="quarter" idx="12"/>
          </p:nvPr>
        </p:nvSpPr>
        <p:spPr>
          <a:ln/>
        </p:spPr>
        <p:txBody>
          <a:bodyPr/>
          <a:lstStyle>
            <a:lvl1pPr>
              <a:defRPr/>
            </a:lvl1pPr>
          </a:lstStyle>
          <a:p>
            <a:pPr>
              <a:defRPr/>
            </a:pPr>
            <a:fld id="{A313170E-B0C4-4F08-B610-505246FACE7E}" type="slidenum">
              <a:rPr lang="pt-BR"/>
              <a:pPr>
                <a:defRPr/>
              </a:pPr>
              <a:t>‹nº›</a:t>
            </a:fld>
            <a:endParaRPr lang="pt-BR"/>
          </a:p>
        </p:txBody>
      </p:sp>
    </p:spTree>
    <p:extLst>
      <p:ext uri="{BB962C8B-B14F-4D97-AF65-F5344CB8AC3E}">
        <p14:creationId xmlns:p14="http://schemas.microsoft.com/office/powerpoint/2010/main" val="2508351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19"/>
          <p:cNvSpPr>
            <a:spLocks noGrp="1" noChangeArrowheads="1"/>
          </p:cNvSpPr>
          <p:nvPr>
            <p:ph type="dt" sz="half" idx="10"/>
          </p:nvPr>
        </p:nvSpPr>
        <p:spPr>
          <a:ln/>
        </p:spPr>
        <p:txBody>
          <a:bodyPr/>
          <a:lstStyle>
            <a:lvl1pPr>
              <a:defRPr/>
            </a:lvl1pPr>
          </a:lstStyle>
          <a:p>
            <a:pPr>
              <a:defRPr/>
            </a:pPr>
            <a:endParaRPr lang="pt-BR"/>
          </a:p>
        </p:txBody>
      </p:sp>
      <p:sp>
        <p:nvSpPr>
          <p:cNvPr id="6" name="Rectangle 20"/>
          <p:cNvSpPr>
            <a:spLocks noGrp="1" noChangeArrowheads="1"/>
          </p:cNvSpPr>
          <p:nvPr>
            <p:ph type="ftr" sz="quarter" idx="11"/>
          </p:nvPr>
        </p:nvSpPr>
        <p:spPr>
          <a:ln/>
        </p:spPr>
        <p:txBody>
          <a:bodyPr/>
          <a:lstStyle>
            <a:lvl1pPr>
              <a:defRPr/>
            </a:lvl1pPr>
          </a:lstStyle>
          <a:p>
            <a:pPr>
              <a:defRPr/>
            </a:pPr>
            <a:endParaRPr lang="pt-BR"/>
          </a:p>
        </p:txBody>
      </p:sp>
      <p:sp>
        <p:nvSpPr>
          <p:cNvPr id="7" name="Rectangle 21"/>
          <p:cNvSpPr>
            <a:spLocks noGrp="1" noChangeArrowheads="1"/>
          </p:cNvSpPr>
          <p:nvPr>
            <p:ph type="sldNum" sz="quarter" idx="12"/>
          </p:nvPr>
        </p:nvSpPr>
        <p:spPr>
          <a:ln/>
        </p:spPr>
        <p:txBody>
          <a:bodyPr/>
          <a:lstStyle>
            <a:lvl1pPr>
              <a:defRPr/>
            </a:lvl1pPr>
          </a:lstStyle>
          <a:p>
            <a:pPr>
              <a:defRPr/>
            </a:pPr>
            <a:fld id="{7B622EA2-61D4-4271-82D3-61861ABCCF2D}" type="slidenum">
              <a:rPr lang="pt-BR"/>
              <a:pPr>
                <a:defRPr/>
              </a:pPr>
              <a:t>‹nº›</a:t>
            </a:fld>
            <a:endParaRPr lang="pt-BR"/>
          </a:p>
        </p:txBody>
      </p:sp>
    </p:spTree>
    <p:extLst>
      <p:ext uri="{BB962C8B-B14F-4D97-AF65-F5344CB8AC3E}">
        <p14:creationId xmlns:p14="http://schemas.microsoft.com/office/powerpoint/2010/main" val="4045855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19"/>
          <p:cNvSpPr>
            <a:spLocks noGrp="1" noChangeArrowheads="1"/>
          </p:cNvSpPr>
          <p:nvPr>
            <p:ph type="dt" sz="half" idx="10"/>
          </p:nvPr>
        </p:nvSpPr>
        <p:spPr>
          <a:ln/>
        </p:spPr>
        <p:txBody>
          <a:bodyPr/>
          <a:lstStyle>
            <a:lvl1pPr>
              <a:defRPr/>
            </a:lvl1pPr>
          </a:lstStyle>
          <a:p>
            <a:pPr>
              <a:defRPr/>
            </a:pPr>
            <a:endParaRPr lang="pt-BR"/>
          </a:p>
        </p:txBody>
      </p:sp>
      <p:sp>
        <p:nvSpPr>
          <p:cNvPr id="6" name="Rectangle 20"/>
          <p:cNvSpPr>
            <a:spLocks noGrp="1" noChangeArrowheads="1"/>
          </p:cNvSpPr>
          <p:nvPr>
            <p:ph type="ftr" sz="quarter" idx="11"/>
          </p:nvPr>
        </p:nvSpPr>
        <p:spPr>
          <a:ln/>
        </p:spPr>
        <p:txBody>
          <a:bodyPr/>
          <a:lstStyle>
            <a:lvl1pPr>
              <a:defRPr/>
            </a:lvl1pPr>
          </a:lstStyle>
          <a:p>
            <a:pPr>
              <a:defRPr/>
            </a:pPr>
            <a:endParaRPr lang="pt-BR"/>
          </a:p>
        </p:txBody>
      </p:sp>
      <p:sp>
        <p:nvSpPr>
          <p:cNvPr id="7" name="Rectangle 21"/>
          <p:cNvSpPr>
            <a:spLocks noGrp="1" noChangeArrowheads="1"/>
          </p:cNvSpPr>
          <p:nvPr>
            <p:ph type="sldNum" sz="quarter" idx="12"/>
          </p:nvPr>
        </p:nvSpPr>
        <p:spPr>
          <a:ln/>
        </p:spPr>
        <p:txBody>
          <a:bodyPr/>
          <a:lstStyle>
            <a:lvl1pPr>
              <a:defRPr/>
            </a:lvl1pPr>
          </a:lstStyle>
          <a:p>
            <a:pPr>
              <a:defRPr/>
            </a:pPr>
            <a:fld id="{D6F7999C-6A14-4D7A-9135-ACB62526E784}" type="slidenum">
              <a:rPr lang="pt-BR"/>
              <a:pPr>
                <a:defRPr/>
              </a:pPr>
              <a:t>‹nº›</a:t>
            </a:fld>
            <a:endParaRPr lang="pt-BR"/>
          </a:p>
        </p:txBody>
      </p:sp>
    </p:spTree>
    <p:extLst>
      <p:ext uri="{BB962C8B-B14F-4D97-AF65-F5344CB8AC3E}">
        <p14:creationId xmlns:p14="http://schemas.microsoft.com/office/powerpoint/2010/main" val="3295174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9"/>
          <p:cNvSpPr>
            <a:spLocks noGrp="1" noChangeArrowheads="1"/>
          </p:cNvSpPr>
          <p:nvPr>
            <p:ph type="dt" sz="half" idx="10"/>
          </p:nvPr>
        </p:nvSpPr>
        <p:spPr>
          <a:ln/>
        </p:spPr>
        <p:txBody>
          <a:bodyPr/>
          <a:lstStyle>
            <a:lvl1pPr>
              <a:defRPr/>
            </a:lvl1pPr>
          </a:lstStyle>
          <a:p>
            <a:pPr>
              <a:defRPr/>
            </a:pPr>
            <a:endParaRPr lang="pt-BR"/>
          </a:p>
        </p:txBody>
      </p:sp>
      <p:sp>
        <p:nvSpPr>
          <p:cNvPr id="5" name="Rectangle 20"/>
          <p:cNvSpPr>
            <a:spLocks noGrp="1" noChangeArrowheads="1"/>
          </p:cNvSpPr>
          <p:nvPr>
            <p:ph type="ftr" sz="quarter" idx="11"/>
          </p:nvPr>
        </p:nvSpPr>
        <p:spPr>
          <a:ln/>
        </p:spPr>
        <p:txBody>
          <a:bodyPr/>
          <a:lstStyle>
            <a:lvl1pPr>
              <a:defRPr/>
            </a:lvl1pPr>
          </a:lstStyle>
          <a:p>
            <a:pPr>
              <a:defRPr/>
            </a:pPr>
            <a:endParaRPr lang="pt-BR"/>
          </a:p>
        </p:txBody>
      </p:sp>
      <p:sp>
        <p:nvSpPr>
          <p:cNvPr id="6" name="Rectangle 21"/>
          <p:cNvSpPr>
            <a:spLocks noGrp="1" noChangeArrowheads="1"/>
          </p:cNvSpPr>
          <p:nvPr>
            <p:ph type="sldNum" sz="quarter" idx="12"/>
          </p:nvPr>
        </p:nvSpPr>
        <p:spPr>
          <a:ln/>
        </p:spPr>
        <p:txBody>
          <a:bodyPr/>
          <a:lstStyle>
            <a:lvl1pPr>
              <a:defRPr/>
            </a:lvl1pPr>
          </a:lstStyle>
          <a:p>
            <a:pPr>
              <a:defRPr/>
            </a:pPr>
            <a:fld id="{738441AC-2B6F-42BB-9F8B-040668B2B0A8}" type="slidenum">
              <a:rPr lang="pt-BR"/>
              <a:pPr>
                <a:defRPr/>
              </a:pPr>
              <a:t>‹nº›</a:t>
            </a:fld>
            <a:endParaRPr lang="pt-BR"/>
          </a:p>
        </p:txBody>
      </p:sp>
    </p:spTree>
    <p:extLst>
      <p:ext uri="{BB962C8B-B14F-4D97-AF65-F5344CB8AC3E}">
        <p14:creationId xmlns:p14="http://schemas.microsoft.com/office/powerpoint/2010/main" val="2047300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9"/>
          <p:cNvSpPr>
            <a:spLocks noGrp="1" noChangeArrowheads="1"/>
          </p:cNvSpPr>
          <p:nvPr>
            <p:ph type="dt" sz="half" idx="10"/>
          </p:nvPr>
        </p:nvSpPr>
        <p:spPr>
          <a:ln/>
        </p:spPr>
        <p:txBody>
          <a:bodyPr/>
          <a:lstStyle>
            <a:lvl1pPr>
              <a:defRPr/>
            </a:lvl1pPr>
          </a:lstStyle>
          <a:p>
            <a:pPr>
              <a:defRPr/>
            </a:pPr>
            <a:endParaRPr lang="pt-BR"/>
          </a:p>
        </p:txBody>
      </p:sp>
      <p:sp>
        <p:nvSpPr>
          <p:cNvPr id="5" name="Rectangle 20"/>
          <p:cNvSpPr>
            <a:spLocks noGrp="1" noChangeArrowheads="1"/>
          </p:cNvSpPr>
          <p:nvPr>
            <p:ph type="ftr" sz="quarter" idx="11"/>
          </p:nvPr>
        </p:nvSpPr>
        <p:spPr>
          <a:ln/>
        </p:spPr>
        <p:txBody>
          <a:bodyPr/>
          <a:lstStyle>
            <a:lvl1pPr>
              <a:defRPr/>
            </a:lvl1pPr>
          </a:lstStyle>
          <a:p>
            <a:pPr>
              <a:defRPr/>
            </a:pPr>
            <a:endParaRPr lang="pt-BR"/>
          </a:p>
        </p:txBody>
      </p:sp>
      <p:sp>
        <p:nvSpPr>
          <p:cNvPr id="6" name="Rectangle 21"/>
          <p:cNvSpPr>
            <a:spLocks noGrp="1" noChangeArrowheads="1"/>
          </p:cNvSpPr>
          <p:nvPr>
            <p:ph type="sldNum" sz="quarter" idx="12"/>
          </p:nvPr>
        </p:nvSpPr>
        <p:spPr>
          <a:ln/>
        </p:spPr>
        <p:txBody>
          <a:bodyPr/>
          <a:lstStyle>
            <a:lvl1pPr>
              <a:defRPr/>
            </a:lvl1pPr>
          </a:lstStyle>
          <a:p>
            <a:pPr>
              <a:defRPr/>
            </a:pPr>
            <a:fld id="{8E658625-D3A6-4FDA-AF91-4C3BAD843312}" type="slidenum">
              <a:rPr lang="pt-BR"/>
              <a:pPr>
                <a:defRPr/>
              </a:pPr>
              <a:t>‹nº›</a:t>
            </a:fld>
            <a:endParaRPr lang="pt-BR"/>
          </a:p>
        </p:txBody>
      </p:sp>
    </p:spTree>
    <p:extLst>
      <p:ext uri="{BB962C8B-B14F-4D97-AF65-F5344CB8AC3E}">
        <p14:creationId xmlns:p14="http://schemas.microsoft.com/office/powerpoint/2010/main" val="319591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4716463" y="5345113"/>
            <a:ext cx="4427537" cy="1512887"/>
            <a:chOff x="2971" y="3367"/>
            <a:chExt cx="2789" cy="953"/>
          </a:xfrm>
        </p:grpSpPr>
        <p:sp>
          <p:nvSpPr>
            <p:cNvPr id="1032" name="Freeform 3"/>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pt-BR"/>
            </a:p>
          </p:txBody>
        </p:sp>
        <p:sp>
          <p:nvSpPr>
            <p:cNvPr id="110596"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597"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598"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599"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0"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1"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2"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3"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4"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5"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6"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7"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8"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sp>
          <p:nvSpPr>
            <p:cNvPr id="110609"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pt-BR"/>
            </a:p>
          </p:txBody>
        </p:sp>
      </p:grpSp>
      <p:sp>
        <p:nvSpPr>
          <p:cNvPr id="110610"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pt-BR" smtClean="0"/>
              <a:t>Clique para editar o estilo do título mestre</a:t>
            </a:r>
          </a:p>
        </p:txBody>
      </p:sp>
      <p:sp>
        <p:nvSpPr>
          <p:cNvPr id="110611"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pt-BR"/>
          </a:p>
        </p:txBody>
      </p:sp>
      <p:sp>
        <p:nvSpPr>
          <p:cNvPr id="110612"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pt-BR"/>
          </a:p>
        </p:txBody>
      </p:sp>
      <p:sp>
        <p:nvSpPr>
          <p:cNvPr id="110613"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pPr>
              <a:defRPr/>
            </a:pPr>
            <a:fld id="{812B3BC6-7FBC-4AA6-A882-954E7E6F06B6}" type="slidenum">
              <a:rPr lang="pt-BR"/>
              <a:pPr>
                <a:defRPr/>
              </a:pPr>
              <a:t>‹nº›</a:t>
            </a:fld>
            <a:endParaRPr lang="pt-BR"/>
          </a:p>
        </p:txBody>
      </p:sp>
      <p:sp>
        <p:nvSpPr>
          <p:cNvPr id="11061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Tree>
  </p:cSld>
  <p:clrMap bg1="dk2" tx1="lt1" bg2="dk1"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fat@sercomtel.com.b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mailto:mariadefatimaribeiro@uol.com.b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eaLnBrk="1" hangingPunct="1">
              <a:defRPr/>
            </a:pPr>
            <a:r>
              <a:rPr lang="pt-BR" sz="2800" b="1" dirty="0" smtClean="0">
                <a:effectLst/>
              </a:rPr>
              <a:t/>
            </a:r>
            <a:br>
              <a:rPr lang="pt-BR" sz="2800" b="1" dirty="0" smtClean="0">
                <a:effectLst/>
              </a:rPr>
            </a:br>
            <a:r>
              <a:rPr lang="pt-BR" sz="2800" b="1" dirty="0" smtClean="0">
                <a:effectLst/>
              </a:rPr>
              <a:t/>
            </a:r>
            <a:br>
              <a:rPr lang="pt-BR" sz="2800" b="1" dirty="0" smtClean="0">
                <a:effectLst/>
              </a:rPr>
            </a:br>
            <a:r>
              <a:rPr lang="pt-BR" sz="3200" b="1" dirty="0" smtClean="0">
                <a:effectLst/>
              </a:rPr>
              <a:t>XII SIMPÓSIO DE DIREITO TRIBUTÁRIO </a:t>
            </a:r>
            <a:br>
              <a:rPr lang="pt-BR" sz="3200" b="1" dirty="0" smtClean="0">
                <a:effectLst/>
              </a:rPr>
            </a:br>
            <a:r>
              <a:rPr lang="pt-BR" sz="3200" b="1" dirty="0" smtClean="0">
                <a:effectLst/>
              </a:rPr>
              <a:t>A P E T </a:t>
            </a:r>
            <a:r>
              <a:rPr lang="pt-BR" sz="2800" b="1" dirty="0" smtClean="0">
                <a:effectLst/>
              </a:rPr>
              <a:t/>
            </a:r>
            <a:br>
              <a:rPr lang="pt-BR" sz="2800" b="1" dirty="0" smtClean="0">
                <a:effectLst/>
              </a:rPr>
            </a:br>
            <a:r>
              <a:rPr lang="pt-BR" sz="2800" b="1" dirty="0"/>
              <a:t/>
            </a:r>
            <a:br>
              <a:rPr lang="pt-BR" sz="2800" b="1" dirty="0"/>
            </a:br>
            <a:r>
              <a:rPr lang="pt-BR" sz="2800" b="1" dirty="0"/>
              <a:t>		</a:t>
            </a:r>
          </a:p>
        </p:txBody>
      </p:sp>
      <p:sp>
        <p:nvSpPr>
          <p:cNvPr id="3" name="Espaço Reservado para Conteúdo 2"/>
          <p:cNvSpPr>
            <a:spLocks noGrp="1"/>
          </p:cNvSpPr>
          <p:nvPr>
            <p:ph idx="1"/>
          </p:nvPr>
        </p:nvSpPr>
        <p:spPr/>
        <p:txBody>
          <a:bodyPr/>
          <a:lstStyle/>
          <a:p>
            <a:pPr algn="ctr" eaLnBrk="1" hangingPunct="1">
              <a:buNone/>
              <a:defRPr/>
            </a:pPr>
            <a:endParaRPr lang="pt-BR" sz="2800" b="1" i="1" dirty="0" smtClean="0">
              <a:effectLst/>
            </a:endParaRPr>
          </a:p>
          <a:p>
            <a:pPr algn="ctr" eaLnBrk="1" hangingPunct="1">
              <a:buNone/>
              <a:defRPr/>
            </a:pPr>
            <a:r>
              <a:rPr lang="pt-BR" b="1" i="1" dirty="0" smtClean="0"/>
              <a:t>REFIS – Parcelamento tributário: desistência e renúncia. Questionamentos</a:t>
            </a:r>
          </a:p>
          <a:p>
            <a:pPr algn="ctr" eaLnBrk="1" hangingPunct="1">
              <a:buNone/>
              <a:defRPr/>
            </a:pPr>
            <a:endParaRPr lang="pt-BR" sz="2800" b="1" i="1" dirty="0" smtClean="0">
              <a:effectLst/>
            </a:endParaRPr>
          </a:p>
          <a:p>
            <a:pPr algn="r" eaLnBrk="1" hangingPunct="1">
              <a:buNone/>
              <a:defRPr/>
            </a:pPr>
            <a:endParaRPr lang="pt-BR" sz="2800" b="1" i="1" dirty="0" smtClean="0">
              <a:effectLst/>
            </a:endParaRPr>
          </a:p>
          <a:p>
            <a:pPr algn="r" eaLnBrk="1" hangingPunct="1">
              <a:buNone/>
              <a:defRPr/>
            </a:pPr>
            <a:r>
              <a:rPr lang="pt-BR" sz="2800" b="1" i="1" dirty="0" smtClean="0">
                <a:effectLst/>
              </a:rPr>
              <a:t> </a:t>
            </a:r>
            <a:r>
              <a:rPr lang="pt-BR" sz="2800" b="1" i="1" dirty="0">
                <a:effectLst/>
              </a:rPr>
              <a:t>Maria de </a:t>
            </a:r>
            <a:r>
              <a:rPr lang="pt-BR" sz="2800" b="1" i="1" dirty="0" smtClean="0">
                <a:effectLst/>
              </a:rPr>
              <a:t>Fátima Ribeiro</a:t>
            </a:r>
          </a:p>
          <a:p>
            <a:pPr algn="r" eaLnBrk="1" hangingPunct="1">
              <a:buNone/>
              <a:defRPr/>
            </a:pPr>
            <a:r>
              <a:rPr lang="pt-BR" sz="2400" b="1" i="1" dirty="0" smtClean="0">
                <a:effectLst/>
                <a:hlinkClick r:id="rId2"/>
              </a:rPr>
              <a:t>mariadefatimaribeiro.com.br</a:t>
            </a:r>
            <a:r>
              <a:rPr lang="pt-BR" sz="2400" b="1" i="1" dirty="0" smtClean="0">
                <a:effectLst/>
              </a:rPr>
              <a:t> </a:t>
            </a:r>
          </a:p>
          <a:p>
            <a:endParaRPr lang="pt-BR" dirty="0"/>
          </a:p>
        </p:txBody>
      </p:sp>
    </p:spTree>
    <p:extLst>
      <p:ext uri="{BB962C8B-B14F-4D97-AF65-F5344CB8AC3E}">
        <p14:creationId xmlns:p14="http://schemas.microsoft.com/office/powerpoint/2010/main" val="450145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
            </a:r>
            <a:br>
              <a:rPr lang="pt-BR" dirty="0" smtClean="0"/>
            </a:br>
            <a:endParaRPr lang="pt-BR" dirty="0"/>
          </a:p>
        </p:txBody>
      </p:sp>
      <p:sp>
        <p:nvSpPr>
          <p:cNvPr id="3" name="Espaço Reservado para Conteúdo 2"/>
          <p:cNvSpPr>
            <a:spLocks noGrp="1"/>
          </p:cNvSpPr>
          <p:nvPr>
            <p:ph idx="1"/>
          </p:nvPr>
        </p:nvSpPr>
        <p:spPr>
          <a:xfrm>
            <a:off x="457200" y="548680"/>
            <a:ext cx="8229600" cy="5582245"/>
          </a:xfrm>
        </p:spPr>
        <p:txBody>
          <a:bodyPr/>
          <a:lstStyle/>
          <a:p>
            <a:pPr algn="ctr">
              <a:buNone/>
            </a:pPr>
            <a:r>
              <a:rPr lang="pt-BR" b="1" dirty="0" smtClean="0">
                <a:latin typeface="Verdana" pitchFamily="34" charset="0"/>
                <a:ea typeface="Verdana" pitchFamily="34" charset="0"/>
                <a:cs typeface="Verdana" pitchFamily="34" charset="0"/>
              </a:rPr>
              <a:t>  </a:t>
            </a:r>
          </a:p>
          <a:p>
            <a:pPr algn="ctr">
              <a:buNone/>
            </a:pPr>
            <a:r>
              <a:rPr lang="pt-BR" b="1" dirty="0" smtClean="0">
                <a:latin typeface="Verdana" pitchFamily="34" charset="0"/>
                <a:ea typeface="Verdana" pitchFamily="34" charset="0"/>
                <a:cs typeface="Verdana" pitchFamily="34" charset="0"/>
              </a:rPr>
              <a:t>Uma política tributária, </a:t>
            </a:r>
          </a:p>
          <a:p>
            <a:pPr algn="ctr">
              <a:buNone/>
            </a:pPr>
            <a:r>
              <a:rPr lang="pt-BR" b="1" dirty="0" smtClean="0">
                <a:latin typeface="Verdana" pitchFamily="34" charset="0"/>
                <a:ea typeface="Verdana" pitchFamily="34" charset="0"/>
                <a:cs typeface="Verdana" pitchFamily="34" charset="0"/>
              </a:rPr>
              <a:t>para </a:t>
            </a:r>
            <a:r>
              <a:rPr lang="pt-BR" b="1" dirty="0" smtClean="0">
                <a:effectLst/>
                <a:latin typeface="Verdana" pitchFamily="34" charset="0"/>
                <a:ea typeface="Verdana" pitchFamily="34" charset="0"/>
                <a:cs typeface="Verdana" pitchFamily="34" charset="0"/>
              </a:rPr>
              <a:t>ser </a:t>
            </a:r>
            <a:r>
              <a:rPr lang="pt-BR" b="1" u="sng" dirty="0" smtClean="0">
                <a:solidFill>
                  <a:srgbClr val="FF0000"/>
                </a:solidFill>
                <a:latin typeface="Verdana" pitchFamily="34" charset="0"/>
                <a:ea typeface="Verdana" pitchFamily="34" charset="0"/>
                <a:cs typeface="Verdana" pitchFamily="34" charset="0"/>
              </a:rPr>
              <a:t>racional</a:t>
            </a:r>
            <a:r>
              <a:rPr lang="pt-BR" b="1" dirty="0" smtClean="0">
                <a:latin typeface="Verdana" pitchFamily="34" charset="0"/>
                <a:ea typeface="Verdana" pitchFamily="34" charset="0"/>
                <a:cs typeface="Verdana" pitchFamily="34" charset="0"/>
              </a:rPr>
              <a:t>, </a:t>
            </a:r>
          </a:p>
          <a:p>
            <a:pPr algn="ctr">
              <a:buNone/>
            </a:pPr>
            <a:r>
              <a:rPr lang="pt-BR" b="1" dirty="0" smtClean="0">
                <a:latin typeface="Verdana" pitchFamily="34" charset="0"/>
                <a:ea typeface="Verdana" pitchFamily="34" charset="0"/>
                <a:cs typeface="Verdana" pitchFamily="34" charset="0"/>
              </a:rPr>
              <a:t>há de manter o </a:t>
            </a:r>
            <a:r>
              <a:rPr lang="pt-BR" b="1" u="sng" dirty="0" smtClean="0">
                <a:solidFill>
                  <a:srgbClr val="FFC000"/>
                </a:solidFill>
                <a:latin typeface="Verdana" pitchFamily="34" charset="0"/>
                <a:ea typeface="Verdana" pitchFamily="34" charset="0"/>
                <a:cs typeface="Verdana" pitchFamily="34" charset="0"/>
              </a:rPr>
              <a:t>equilíbrio</a:t>
            </a:r>
            <a:r>
              <a:rPr lang="pt-BR" b="1" dirty="0" smtClean="0">
                <a:solidFill>
                  <a:srgbClr val="FFC000"/>
                </a:solidFill>
                <a:latin typeface="Verdana" pitchFamily="34" charset="0"/>
                <a:ea typeface="Verdana" pitchFamily="34" charset="0"/>
                <a:cs typeface="Verdana" pitchFamily="34" charset="0"/>
              </a:rPr>
              <a:t> </a:t>
            </a:r>
            <a:r>
              <a:rPr lang="pt-BR" b="1" dirty="0" smtClean="0">
                <a:latin typeface="Verdana" pitchFamily="34" charset="0"/>
                <a:ea typeface="Verdana" pitchFamily="34" charset="0"/>
                <a:cs typeface="Verdana" pitchFamily="34" charset="0"/>
              </a:rPr>
              <a:t>ótimo entre </a:t>
            </a:r>
            <a:r>
              <a:rPr lang="pt-BR" b="1" u="sng" dirty="0" smtClean="0">
                <a:latin typeface="Verdana" pitchFamily="34" charset="0"/>
                <a:ea typeface="Verdana" pitchFamily="34" charset="0"/>
                <a:cs typeface="Verdana" pitchFamily="34" charset="0"/>
              </a:rPr>
              <a:t>o consumo, a produção, a poupança, o investimento e o pleno emprego.</a:t>
            </a:r>
            <a:r>
              <a:rPr lang="pt-BR" dirty="0" smtClean="0">
                <a:effectLst/>
                <a:latin typeface="Verdana" pitchFamily="34" charset="0"/>
                <a:ea typeface="Verdana" pitchFamily="34" charset="0"/>
                <a:cs typeface="Verdana" pitchFamily="34" charset="0"/>
              </a:rPr>
              <a:t> </a:t>
            </a:r>
          </a:p>
          <a:p>
            <a:pPr>
              <a:buNone/>
            </a:pPr>
            <a:r>
              <a:rPr lang="pt-BR" sz="2400" dirty="0" smtClean="0">
                <a:effectLst/>
                <a:latin typeface="Verdana" pitchFamily="34" charset="0"/>
                <a:ea typeface="Verdana" pitchFamily="34" charset="0"/>
                <a:cs typeface="Verdana" pitchFamily="34" charset="0"/>
              </a:rPr>
              <a:t>        </a:t>
            </a:r>
          </a:p>
          <a:p>
            <a:pPr>
              <a:buNone/>
            </a:pPr>
            <a:r>
              <a:rPr lang="pt-BR" sz="2400" dirty="0" smtClean="0">
                <a:effectLst/>
                <a:latin typeface="Verdana" pitchFamily="34" charset="0"/>
                <a:ea typeface="Verdana" pitchFamily="34" charset="0"/>
                <a:cs typeface="Verdana" pitchFamily="34" charset="0"/>
              </a:rPr>
              <a:t>                                        </a:t>
            </a:r>
            <a:r>
              <a:rPr lang="pt-BR" sz="2400" i="1" dirty="0" smtClean="0">
                <a:effectLst/>
                <a:latin typeface="Verdana" pitchFamily="34" charset="0"/>
                <a:ea typeface="Verdana" pitchFamily="34" charset="0"/>
                <a:cs typeface="Verdana" pitchFamily="34" charset="0"/>
              </a:rPr>
              <a:t>(</a:t>
            </a:r>
            <a:r>
              <a:rPr lang="pt-BR" sz="2400" i="1" dirty="0" err="1" smtClean="0">
                <a:effectLst/>
                <a:latin typeface="Verdana" pitchFamily="34" charset="0"/>
                <a:ea typeface="Verdana" pitchFamily="34" charset="0"/>
                <a:cs typeface="Verdana" pitchFamily="34" charset="0"/>
              </a:rPr>
              <a:t>Aliomar</a:t>
            </a:r>
            <a:r>
              <a:rPr lang="pt-BR" sz="2400" i="1" dirty="0" smtClean="0">
                <a:effectLst/>
                <a:latin typeface="Verdana" pitchFamily="34" charset="0"/>
                <a:ea typeface="Verdana" pitchFamily="34" charset="0"/>
                <a:cs typeface="Verdana" pitchFamily="34" charset="0"/>
              </a:rPr>
              <a:t> Baleeiro)</a:t>
            </a:r>
            <a:endParaRPr lang="pt-BR" sz="2400" b="1" i="1" u="sng" dirty="0" smtClean="0">
              <a:latin typeface="Verdana" pitchFamily="34" charset="0"/>
              <a:ea typeface="Verdana" pitchFamily="34" charset="0"/>
              <a:cs typeface="Verdana" pitchFamily="34" charset="0"/>
            </a:endParaRPr>
          </a:p>
          <a:p>
            <a:pPr>
              <a:buNone/>
            </a:pPr>
            <a:endParaRPr lang="pt-BR"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846931"/>
          </a:xfrm>
        </p:spPr>
        <p:txBody>
          <a:bodyPr/>
          <a:lstStyle/>
          <a:p>
            <a:r>
              <a:rPr lang="pt-BR" b="1" dirty="0" smtClean="0"/>
              <a:t/>
            </a:r>
            <a:br>
              <a:rPr lang="pt-BR" b="1" dirty="0" smtClean="0"/>
            </a:br>
            <a:r>
              <a:rPr lang="pt-BR" b="1" dirty="0" smtClean="0"/>
              <a:t>PARCELAMENTO </a:t>
            </a:r>
            <a:r>
              <a:rPr lang="pt-BR" b="1" dirty="0"/>
              <a:t>- CTN </a:t>
            </a:r>
            <a:r>
              <a:rPr lang="pt-BR" dirty="0"/>
              <a:t/>
            </a:r>
            <a:br>
              <a:rPr lang="pt-BR" dirty="0"/>
            </a:br>
            <a:endParaRPr lang="pt-BR" dirty="0"/>
          </a:p>
        </p:txBody>
      </p:sp>
      <p:sp>
        <p:nvSpPr>
          <p:cNvPr id="3" name="Espaço Reservado para Conteúdo 2"/>
          <p:cNvSpPr>
            <a:spLocks noGrp="1"/>
          </p:cNvSpPr>
          <p:nvPr>
            <p:ph idx="1"/>
          </p:nvPr>
        </p:nvSpPr>
        <p:spPr/>
        <p:txBody>
          <a:bodyPr/>
          <a:lstStyle/>
          <a:p>
            <a:pPr>
              <a:buFontTx/>
              <a:buChar char="-"/>
            </a:pPr>
            <a:r>
              <a:rPr lang="pt-BR" sz="2400" b="1" dirty="0" smtClean="0"/>
              <a:t>O </a:t>
            </a:r>
            <a:r>
              <a:rPr lang="pt-BR" sz="2400" b="1" dirty="0"/>
              <a:t>Parcelamento constitui modalidade de </a:t>
            </a:r>
            <a:r>
              <a:rPr lang="pt-BR" sz="2400" b="1" u="sng" dirty="0">
                <a:solidFill>
                  <a:srgbClr val="FFC000"/>
                </a:solidFill>
              </a:rPr>
              <a:t>suspensão da exigibilidade do crédito tributário</a:t>
            </a:r>
            <a:r>
              <a:rPr lang="pt-BR" sz="2400" b="1" dirty="0"/>
              <a:t>, que se caracteriza pelo fracionamento no tempo, conforme dispuser a lei </a:t>
            </a:r>
            <a:r>
              <a:rPr lang="pt-BR" sz="2400" dirty="0"/>
              <a:t>(Art. 151 , VI) </a:t>
            </a:r>
            <a:endParaRPr lang="pt-BR" sz="2400" dirty="0" smtClean="0"/>
          </a:p>
          <a:p>
            <a:pPr>
              <a:buFontTx/>
              <a:buChar char="-"/>
            </a:pPr>
            <a:endParaRPr lang="pt-BR" sz="2400" dirty="0"/>
          </a:p>
          <a:p>
            <a:pPr marL="0" indent="0">
              <a:buNone/>
            </a:pPr>
            <a:r>
              <a:rPr lang="pt-BR" sz="2400" dirty="0" smtClean="0"/>
              <a:t>- </a:t>
            </a:r>
            <a:r>
              <a:rPr lang="pt-BR" sz="2400" b="1" dirty="0" smtClean="0"/>
              <a:t>Princípio </a:t>
            </a:r>
            <a:r>
              <a:rPr lang="pt-BR" sz="2400" b="1" dirty="0"/>
              <a:t>da legalidade </a:t>
            </a:r>
            <a:r>
              <a:rPr lang="pt-BR" sz="2400" dirty="0"/>
              <a:t>(artigo 97, VI)  </a:t>
            </a:r>
            <a:endParaRPr lang="pt-BR" sz="2400" dirty="0" smtClean="0"/>
          </a:p>
          <a:p>
            <a:pPr marL="0" indent="0">
              <a:buNone/>
            </a:pPr>
            <a:endParaRPr lang="pt-BR" sz="2400" dirty="0" smtClean="0"/>
          </a:p>
          <a:p>
            <a:pPr>
              <a:buFontTx/>
              <a:buChar char="-"/>
            </a:pPr>
            <a:r>
              <a:rPr lang="pt-BR" sz="2400" b="1" dirty="0" smtClean="0"/>
              <a:t>Interpretação </a:t>
            </a:r>
            <a:r>
              <a:rPr lang="pt-BR" sz="2400" b="1" dirty="0"/>
              <a:t>literal </a:t>
            </a:r>
            <a:r>
              <a:rPr lang="pt-BR" sz="2400" dirty="0"/>
              <a:t>(artigo 111, I) </a:t>
            </a:r>
            <a:r>
              <a:rPr lang="pt-BR" sz="2400" dirty="0" smtClean="0"/>
              <a:t> </a:t>
            </a:r>
          </a:p>
          <a:p>
            <a:pPr marL="0" indent="0">
              <a:buNone/>
            </a:pPr>
            <a:endParaRPr lang="pt-BR" sz="2400" dirty="0"/>
          </a:p>
          <a:p>
            <a:pPr marL="0" indent="0">
              <a:buNone/>
            </a:pPr>
            <a:r>
              <a:rPr lang="pt-BR" sz="2400" dirty="0" smtClean="0"/>
              <a:t>- </a:t>
            </a:r>
            <a:r>
              <a:rPr lang="pt-BR" sz="2400" b="1" dirty="0" smtClean="0"/>
              <a:t>Forma </a:t>
            </a:r>
            <a:r>
              <a:rPr lang="pt-BR" sz="2400" b="1" dirty="0"/>
              <a:t>e condições do parcelamento serão estabelecidas em lei específica </a:t>
            </a:r>
            <a:r>
              <a:rPr lang="pt-BR" sz="2400" dirty="0"/>
              <a:t>(artigo 155-A) </a:t>
            </a:r>
          </a:p>
        </p:txBody>
      </p:sp>
    </p:spTree>
    <p:extLst>
      <p:ext uri="{BB962C8B-B14F-4D97-AF65-F5344CB8AC3E}">
        <p14:creationId xmlns:p14="http://schemas.microsoft.com/office/powerpoint/2010/main" val="63033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Parcelamento </a:t>
            </a:r>
            <a:endParaRPr lang="pt-BR" b="1" dirty="0"/>
          </a:p>
        </p:txBody>
      </p:sp>
      <p:sp>
        <p:nvSpPr>
          <p:cNvPr id="3" name="Espaço Reservado para Conteúdo 2"/>
          <p:cNvSpPr>
            <a:spLocks noGrp="1"/>
          </p:cNvSpPr>
          <p:nvPr>
            <p:ph idx="1"/>
          </p:nvPr>
        </p:nvSpPr>
        <p:spPr/>
        <p:txBody>
          <a:bodyPr/>
          <a:lstStyle/>
          <a:p>
            <a:pPr marL="0" indent="0">
              <a:buNone/>
            </a:pPr>
            <a:r>
              <a:rPr lang="pt-BR" dirty="0" smtClean="0"/>
              <a:t>- </a:t>
            </a:r>
            <a:r>
              <a:rPr lang="pt-BR" sz="2800" dirty="0" smtClean="0"/>
              <a:t>As </a:t>
            </a:r>
            <a:r>
              <a:rPr lang="pt-BR" sz="2800" dirty="0"/>
              <a:t>leis concessivas de </a:t>
            </a:r>
            <a:r>
              <a:rPr lang="pt-BR" sz="2800" b="1" dirty="0">
                <a:solidFill>
                  <a:srgbClr val="FFC000"/>
                </a:solidFill>
              </a:rPr>
              <a:t>PARCELAMENTO TRIBUTÁRIO </a:t>
            </a:r>
            <a:r>
              <a:rPr lang="pt-BR" sz="2800" dirty="0"/>
              <a:t>exigem do contribuinte, além da </a:t>
            </a:r>
            <a:r>
              <a:rPr lang="pt-BR" sz="2800" b="1" u="sng" dirty="0"/>
              <a:t>confissão</a:t>
            </a:r>
            <a:r>
              <a:rPr lang="pt-BR" sz="2800" dirty="0"/>
              <a:t> </a:t>
            </a:r>
            <a:r>
              <a:rPr lang="pt-BR" sz="2800" dirty="0" smtClean="0"/>
              <a:t>(irrevogável e irretratável) do </a:t>
            </a:r>
            <a:r>
              <a:rPr lang="pt-BR" sz="2800" dirty="0" smtClean="0"/>
              <a:t>débito: </a:t>
            </a:r>
            <a:endParaRPr lang="pt-BR" sz="2800" dirty="0"/>
          </a:p>
          <a:p>
            <a:pPr marL="0" indent="0">
              <a:buNone/>
            </a:pPr>
            <a:r>
              <a:rPr lang="pt-BR" sz="2800" dirty="0" smtClean="0"/>
              <a:t>- </a:t>
            </a:r>
            <a:r>
              <a:rPr lang="pt-BR" sz="2800" b="1" dirty="0" smtClean="0">
                <a:solidFill>
                  <a:srgbClr val="FFC000"/>
                </a:solidFill>
              </a:rPr>
              <a:t>Desistência </a:t>
            </a:r>
            <a:r>
              <a:rPr lang="pt-BR" sz="2800" dirty="0"/>
              <a:t>de processos administrativos e de ações judiciais propostas com o objetivo de contestar o crédito tributário; </a:t>
            </a:r>
          </a:p>
          <a:p>
            <a:pPr marL="0" indent="0">
              <a:buNone/>
            </a:pPr>
            <a:r>
              <a:rPr lang="pt-BR" sz="2800" dirty="0" smtClean="0"/>
              <a:t>- </a:t>
            </a:r>
            <a:r>
              <a:rPr lang="pt-BR" sz="2800" b="1" dirty="0" smtClean="0">
                <a:solidFill>
                  <a:srgbClr val="FFC000"/>
                </a:solidFill>
              </a:rPr>
              <a:t>Renúncia</a:t>
            </a:r>
            <a:r>
              <a:rPr lang="pt-BR" sz="2800" b="1" dirty="0" smtClean="0"/>
              <a:t> </a:t>
            </a:r>
            <a:r>
              <a:rPr lang="pt-BR" sz="2800" dirty="0"/>
              <a:t>ao direito sobre o qual se funda a ação, relativamente aos débitos a serem parcelados. </a:t>
            </a:r>
          </a:p>
          <a:p>
            <a:pPr marL="0" indent="0">
              <a:buNone/>
            </a:pPr>
            <a:endParaRPr lang="pt-BR" sz="2800" dirty="0"/>
          </a:p>
        </p:txBody>
      </p:sp>
    </p:spTree>
    <p:extLst>
      <p:ext uri="{BB962C8B-B14F-4D97-AF65-F5344CB8AC3E}">
        <p14:creationId xmlns:p14="http://schemas.microsoft.com/office/powerpoint/2010/main" val="2274786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Extinção do Processo</a:t>
            </a:r>
            <a:endParaRPr lang="pt-BR" b="1" dirty="0"/>
          </a:p>
        </p:txBody>
      </p:sp>
      <p:sp>
        <p:nvSpPr>
          <p:cNvPr id="3" name="Espaço Reservado para Conteúdo 2"/>
          <p:cNvSpPr>
            <a:spLocks noGrp="1"/>
          </p:cNvSpPr>
          <p:nvPr>
            <p:ph idx="1"/>
          </p:nvPr>
        </p:nvSpPr>
        <p:spPr/>
        <p:txBody>
          <a:bodyPr/>
          <a:lstStyle/>
          <a:p>
            <a:pPr marL="0" indent="0">
              <a:buNone/>
            </a:pPr>
            <a:r>
              <a:rPr lang="pt-BR" sz="2800" dirty="0" smtClean="0"/>
              <a:t>- </a:t>
            </a:r>
            <a:r>
              <a:rPr lang="pt-BR" sz="2800" b="1" dirty="0" smtClean="0"/>
              <a:t>Art</a:t>
            </a:r>
            <a:r>
              <a:rPr lang="pt-BR" sz="2800" b="1" dirty="0"/>
              <a:t>. 267 – CPC: Extingue-se o processo, </a:t>
            </a:r>
            <a:r>
              <a:rPr lang="pt-BR" sz="2800" b="1" u="sng" dirty="0">
                <a:solidFill>
                  <a:srgbClr val="FFC000"/>
                </a:solidFill>
              </a:rPr>
              <a:t>sem resolução do mérito: </a:t>
            </a:r>
            <a:endParaRPr lang="pt-BR" sz="2800" u="sng" dirty="0">
              <a:solidFill>
                <a:srgbClr val="FFC000"/>
              </a:solidFill>
            </a:endParaRPr>
          </a:p>
          <a:p>
            <a:pPr marL="811213" indent="-457200">
              <a:buFontTx/>
              <a:buChar char="-"/>
            </a:pPr>
            <a:r>
              <a:rPr lang="pt-BR" sz="2800" dirty="0" smtClean="0">
                <a:effectLst>
                  <a:outerShdw blurRad="38100" dist="38100" dir="2700000" algn="tl">
                    <a:srgbClr val="000000">
                      <a:alpha val="43137"/>
                    </a:srgbClr>
                  </a:outerShdw>
                </a:effectLst>
              </a:rPr>
              <a:t>... </a:t>
            </a:r>
            <a:r>
              <a:rPr lang="pt-BR" sz="2800" dirty="0">
                <a:effectLst>
                  <a:outerShdw blurRad="38100" dist="38100" dir="2700000" algn="tl">
                    <a:srgbClr val="000000">
                      <a:alpha val="43137"/>
                    </a:srgbClr>
                  </a:outerShdw>
                </a:effectLst>
              </a:rPr>
              <a:t>VIII – quando o autor desistir da ação. </a:t>
            </a:r>
            <a:endParaRPr lang="pt-BR" sz="2800" dirty="0" smtClean="0">
              <a:effectLst>
                <a:outerShdw blurRad="38100" dist="38100" dir="2700000" algn="tl">
                  <a:srgbClr val="000000">
                    <a:alpha val="43137"/>
                  </a:srgbClr>
                </a:outerShdw>
              </a:effectLst>
            </a:endParaRPr>
          </a:p>
          <a:p>
            <a:pPr marL="811213" indent="-457200">
              <a:buFontTx/>
              <a:buChar char="-"/>
            </a:pPr>
            <a:endParaRPr lang="pt-BR" sz="2800" dirty="0">
              <a:effectLst>
                <a:outerShdw blurRad="38100" dist="38100" dir="2700000" algn="tl">
                  <a:srgbClr val="000000">
                    <a:alpha val="43137"/>
                  </a:srgbClr>
                </a:outerShdw>
              </a:effectLst>
            </a:endParaRPr>
          </a:p>
          <a:p>
            <a:pPr marL="0" indent="0">
              <a:buNone/>
            </a:pPr>
            <a:r>
              <a:rPr lang="pt-BR" sz="2800" b="1" dirty="0" smtClean="0"/>
              <a:t>- Art</a:t>
            </a:r>
            <a:r>
              <a:rPr lang="pt-BR" sz="2800" b="1" dirty="0"/>
              <a:t>. 269 – CPC: Haverá </a:t>
            </a:r>
            <a:r>
              <a:rPr lang="pt-BR" sz="2800" b="1" u="sng" dirty="0">
                <a:solidFill>
                  <a:srgbClr val="FFC000"/>
                </a:solidFill>
                <a:effectLst>
                  <a:outerShdw blurRad="38100" dist="38100" dir="2700000" algn="tl">
                    <a:srgbClr val="000000">
                      <a:alpha val="43137"/>
                    </a:srgbClr>
                  </a:outerShdw>
                </a:effectLst>
              </a:rPr>
              <a:t>resolução do mérito: </a:t>
            </a:r>
            <a:endParaRPr lang="pt-BR" sz="2800" u="sng" dirty="0">
              <a:solidFill>
                <a:srgbClr val="FFC000"/>
              </a:solidFill>
              <a:effectLst>
                <a:outerShdw blurRad="38100" dist="38100" dir="2700000" algn="tl">
                  <a:srgbClr val="000000">
                    <a:alpha val="43137"/>
                  </a:srgbClr>
                </a:outerShdw>
              </a:effectLst>
            </a:endParaRPr>
          </a:p>
          <a:p>
            <a:pPr marL="354013" indent="0">
              <a:buNone/>
            </a:pPr>
            <a:r>
              <a:rPr lang="pt-BR" sz="2800" dirty="0" smtClean="0"/>
              <a:t>- ... V </a:t>
            </a:r>
            <a:r>
              <a:rPr lang="pt-BR" sz="2800" dirty="0"/>
              <a:t>– quando o autor renunciar ao direito sobre que se funda a ação. </a:t>
            </a:r>
          </a:p>
        </p:txBody>
      </p:sp>
    </p:spTree>
    <p:extLst>
      <p:ext uri="{BB962C8B-B14F-4D97-AF65-F5344CB8AC3E}">
        <p14:creationId xmlns:p14="http://schemas.microsoft.com/office/powerpoint/2010/main" val="3140445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b="1" dirty="0"/>
          </a:p>
        </p:txBody>
      </p:sp>
      <p:sp>
        <p:nvSpPr>
          <p:cNvPr id="3" name="Espaço Reservado para Conteúdo 2"/>
          <p:cNvSpPr>
            <a:spLocks noGrp="1"/>
          </p:cNvSpPr>
          <p:nvPr>
            <p:ph idx="1"/>
          </p:nvPr>
        </p:nvSpPr>
        <p:spPr/>
        <p:txBody>
          <a:bodyPr/>
          <a:lstStyle/>
          <a:p>
            <a:pPr marL="539750" indent="0">
              <a:buNone/>
            </a:pPr>
            <a:r>
              <a:rPr lang="pt-BR" sz="3600" b="1" dirty="0" smtClean="0">
                <a:effectLst/>
              </a:rPr>
              <a:t>Pode </a:t>
            </a:r>
            <a:r>
              <a:rPr lang="pt-BR" sz="3600" b="1" dirty="0">
                <a:effectLst/>
              </a:rPr>
              <a:t>o Estado oferecer benefícios fiscais e como contrapartida exigir que o contribuinte </a:t>
            </a:r>
            <a:r>
              <a:rPr lang="pt-BR" sz="3600" b="1" dirty="0">
                <a:solidFill>
                  <a:srgbClr val="FFC000"/>
                </a:solidFill>
                <a:effectLst/>
              </a:rPr>
              <a:t>renuncie</a:t>
            </a:r>
            <a:r>
              <a:rPr lang="pt-BR" sz="3600" b="1" dirty="0">
                <a:effectLst/>
              </a:rPr>
              <a:t> </a:t>
            </a:r>
            <a:r>
              <a:rPr lang="pt-BR" sz="3600" b="1" dirty="0" smtClean="0">
                <a:effectLst/>
              </a:rPr>
              <a:t>seus </a:t>
            </a:r>
            <a:r>
              <a:rPr lang="pt-BR" sz="3600" b="1" dirty="0">
                <a:effectLst/>
              </a:rPr>
              <a:t>direitos fundamentais</a:t>
            </a:r>
            <a:r>
              <a:rPr lang="pt-BR" sz="3600" b="1" dirty="0" smtClean="0">
                <a:effectLst/>
              </a:rPr>
              <a:t>?</a:t>
            </a:r>
            <a:endParaRPr lang="pt-BR" sz="3600" b="1" dirty="0">
              <a:effectLst/>
            </a:endParaRPr>
          </a:p>
          <a:p>
            <a:pPr marL="0" indent="0">
              <a:buNone/>
            </a:pPr>
            <a:endParaRPr lang="pt-BR" dirty="0">
              <a:effectLst/>
            </a:endParaRPr>
          </a:p>
          <a:p>
            <a:pPr marL="0" indent="0">
              <a:buNone/>
            </a:pPr>
            <a:endParaRPr lang="pt-BR" dirty="0"/>
          </a:p>
        </p:txBody>
      </p:sp>
    </p:spTree>
    <p:extLst>
      <p:ext uri="{BB962C8B-B14F-4D97-AF65-F5344CB8AC3E}">
        <p14:creationId xmlns:p14="http://schemas.microsoft.com/office/powerpoint/2010/main" val="2135577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r>
              <a:rPr lang="pt-BR" sz="3600" b="1" dirty="0" smtClean="0"/>
              <a:t>Sem </a:t>
            </a:r>
            <a:r>
              <a:rPr lang="pt-BR" sz="3600" b="1" dirty="0"/>
              <a:t>pedido expresso de </a:t>
            </a:r>
            <a:r>
              <a:rPr lang="pt-BR" sz="3600" b="1" dirty="0">
                <a:solidFill>
                  <a:srgbClr val="FFC000"/>
                </a:solidFill>
              </a:rPr>
              <a:t>desistência</a:t>
            </a:r>
            <a:r>
              <a:rPr lang="pt-BR" sz="3600" b="1" dirty="0"/>
              <a:t> da parte autora, o Juiz poderá extinguir o processo por conta de parcelamento do valor discutido? </a:t>
            </a:r>
          </a:p>
          <a:p>
            <a:pPr marL="0" indent="0">
              <a:buNone/>
            </a:pPr>
            <a:endParaRPr lang="pt-BR" dirty="0"/>
          </a:p>
        </p:txBody>
      </p:sp>
    </p:spTree>
    <p:extLst>
      <p:ext uri="{BB962C8B-B14F-4D97-AF65-F5344CB8AC3E}">
        <p14:creationId xmlns:p14="http://schemas.microsoft.com/office/powerpoint/2010/main" val="1835747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200" dirty="0" smtClean="0"/>
              <a:t/>
            </a:r>
            <a:br>
              <a:rPr lang="pt-BR" sz="3200" dirty="0" smtClean="0"/>
            </a:br>
            <a:r>
              <a:rPr lang="pt-BR" sz="3200" b="1" dirty="0" smtClean="0"/>
              <a:t>Recurso Especial </a:t>
            </a:r>
            <a:r>
              <a:rPr lang="pt-BR" sz="3200" b="1" dirty="0" smtClean="0"/>
              <a:t>1.133.027-SP </a:t>
            </a:r>
            <a:r>
              <a:rPr lang="pt-BR" sz="2400" b="1" dirty="0" smtClean="0"/>
              <a:t>em 13.10.10</a:t>
            </a:r>
            <a:endParaRPr lang="pt-BR" sz="2400" b="1" dirty="0"/>
          </a:p>
        </p:txBody>
      </p:sp>
      <p:sp>
        <p:nvSpPr>
          <p:cNvPr id="3" name="Espaço Reservado para Conteúdo 2"/>
          <p:cNvSpPr>
            <a:spLocks noGrp="1"/>
          </p:cNvSpPr>
          <p:nvPr>
            <p:ph idx="1"/>
          </p:nvPr>
        </p:nvSpPr>
        <p:spPr/>
        <p:txBody>
          <a:bodyPr/>
          <a:lstStyle/>
          <a:p>
            <a:pPr marL="0" indent="0">
              <a:buNone/>
            </a:pPr>
            <a:r>
              <a:rPr lang="pt-BR" sz="2800" dirty="0" smtClean="0"/>
              <a:t>- Auto </a:t>
            </a:r>
            <a:r>
              <a:rPr lang="pt-BR" sz="2800" dirty="0" smtClean="0"/>
              <a:t>de infração lavrado com base em </a:t>
            </a:r>
            <a:r>
              <a:rPr lang="pt-BR" sz="2800" b="1" dirty="0" smtClean="0"/>
              <a:t>declaração emitida com erro de fato </a:t>
            </a:r>
            <a:r>
              <a:rPr lang="pt-BR" sz="2800" dirty="0" smtClean="0"/>
              <a:t>noticiado ao Fisco e não corrigido. Vício que macula a posterior confissão de débitos para efeito de parcelamento. Possibilidade de revisão judicial.</a:t>
            </a:r>
          </a:p>
          <a:p>
            <a:pPr marL="0" indent="0">
              <a:buNone/>
            </a:pPr>
            <a:r>
              <a:rPr lang="pt-BR" sz="2800" dirty="0" smtClean="0"/>
              <a:t>- A matéria de fato constante de </a:t>
            </a:r>
            <a:r>
              <a:rPr lang="pt-BR" sz="2800" b="1" u="sng" dirty="0" smtClean="0">
                <a:solidFill>
                  <a:srgbClr val="FFC000"/>
                </a:solidFill>
              </a:rPr>
              <a:t>confissão de dívida pode ser invalidada</a:t>
            </a:r>
            <a:r>
              <a:rPr lang="pt-BR" sz="2800" b="1" u="sng" dirty="0" smtClean="0"/>
              <a:t> quando ocorre defeito causador de ato de ato jurídico.</a:t>
            </a:r>
            <a:endParaRPr lang="pt-BR" sz="2800" b="1" u="sng" dirty="0"/>
          </a:p>
        </p:txBody>
      </p:sp>
    </p:spTree>
    <p:extLst>
      <p:ext uri="{BB962C8B-B14F-4D97-AF65-F5344CB8AC3E}">
        <p14:creationId xmlns:p14="http://schemas.microsoft.com/office/powerpoint/2010/main" val="2492031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800" b="1" dirty="0"/>
              <a:t>RECURSO ESPECIAL Nº 1.124.420 </a:t>
            </a:r>
            <a:r>
              <a:rPr lang="pt-BR" sz="2800" b="1" dirty="0" smtClean="0"/>
              <a:t>– MG</a:t>
            </a:r>
            <a:br>
              <a:rPr lang="pt-BR" sz="2800" b="1" dirty="0" smtClean="0"/>
            </a:br>
            <a:r>
              <a:rPr lang="pt-BR" sz="2400" dirty="0" smtClean="0"/>
              <a:t>de 14.03.2012</a:t>
            </a:r>
            <a:endParaRPr lang="pt-BR" sz="2400" dirty="0"/>
          </a:p>
        </p:txBody>
      </p:sp>
      <p:sp>
        <p:nvSpPr>
          <p:cNvPr id="3" name="Espaço Reservado para Conteúdo 2"/>
          <p:cNvSpPr>
            <a:spLocks noGrp="1"/>
          </p:cNvSpPr>
          <p:nvPr>
            <p:ph idx="1"/>
          </p:nvPr>
        </p:nvSpPr>
        <p:spPr/>
        <p:txBody>
          <a:bodyPr/>
          <a:lstStyle/>
          <a:p>
            <a:pPr marL="0" indent="0">
              <a:buNone/>
            </a:pPr>
            <a:r>
              <a:rPr lang="pt-BR" sz="2400" dirty="0" smtClean="0"/>
              <a:t>RECURSO </a:t>
            </a:r>
            <a:r>
              <a:rPr lang="pt-BR" sz="2400" dirty="0"/>
              <a:t>ESPECIAL. PROCESSUAL CIVIL E TRIBUTÁRIO. EMBARGOS À EXECUÇÃO. VIOLAÇÃO DO ART. 535, II, DO CPC. INOCORRÊNCIA. ADESÃO AO PAES. </a:t>
            </a:r>
            <a:r>
              <a:rPr lang="pt-BR" sz="2400" b="1" dirty="0"/>
              <a:t>EXTINÇÃO DO PROCESSO COM RESOLUÇÃO DE MÉRITO. </a:t>
            </a:r>
            <a:r>
              <a:rPr lang="pt-BR" sz="2400" b="1" dirty="0">
                <a:solidFill>
                  <a:srgbClr val="FFC000"/>
                </a:solidFill>
              </a:rPr>
              <a:t>NECESSIDADE DE MANIFESTAÇÃO EXPRESSA DE RENÚNCIA</a:t>
            </a:r>
            <a:r>
              <a:rPr lang="pt-BR" sz="2400" b="1" dirty="0"/>
              <a:t>. ART. 269, V DO CPC.</a:t>
            </a:r>
            <a:r>
              <a:rPr lang="pt-BR" sz="2400" dirty="0"/>
              <a:t> RECURSO ESPECIAL DA FAZENDA PÚBLICA DESPROVIDO. RECURSO SUBMETIDO AO PROCEDIMENTO DO ART. 543-C, DO CPC E DA RES. 8/STJ</a:t>
            </a:r>
            <a:r>
              <a:rPr lang="pt-BR" sz="2400" dirty="0" smtClean="0"/>
              <a:t>.</a:t>
            </a:r>
            <a:endParaRPr lang="pt-BR" sz="2400" dirty="0" smtClean="0"/>
          </a:p>
        </p:txBody>
      </p:sp>
    </p:spTree>
    <p:extLst>
      <p:ext uri="{BB962C8B-B14F-4D97-AF65-F5344CB8AC3E}">
        <p14:creationId xmlns:p14="http://schemas.microsoft.com/office/powerpoint/2010/main" val="1589910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512" y="116632"/>
            <a:ext cx="8712968" cy="6124754"/>
          </a:xfrm>
          <a:prstGeom prst="rect">
            <a:avLst/>
          </a:prstGeom>
        </p:spPr>
        <p:txBody>
          <a:bodyPr wrap="square">
            <a:spAutoFit/>
          </a:bodyPr>
          <a:lstStyle/>
          <a:p>
            <a:r>
              <a:rPr lang="pt-BR" sz="2800" dirty="0"/>
              <a:t>2. A Lei 10.684/2003, no seu art. </a:t>
            </a:r>
            <a:r>
              <a:rPr lang="pt-BR" sz="2800" dirty="0" smtClean="0"/>
              <a:t>4º, </a:t>
            </a:r>
            <a:r>
              <a:rPr lang="pt-BR" sz="2800" dirty="0"/>
              <a:t>inciso II, estabelece </a:t>
            </a:r>
            <a:r>
              <a:rPr lang="pt-BR" sz="2800" b="1" dirty="0">
                <a:solidFill>
                  <a:srgbClr val="FFC000"/>
                </a:solidFill>
              </a:rPr>
              <a:t>como condição para a adesão ao parcelamento a confissão irretratável da dívida;</a:t>
            </a:r>
            <a:r>
              <a:rPr lang="pt-BR" sz="2800" dirty="0"/>
              <a:t> assim, requerido o parcelamento, o contribuinte </a:t>
            </a:r>
            <a:r>
              <a:rPr lang="pt-BR" sz="2800" u="sng" dirty="0"/>
              <a:t>não</a:t>
            </a:r>
            <a:r>
              <a:rPr lang="pt-BR" sz="2800" dirty="0"/>
              <a:t> poderia continuar discutindo em juízo as parcelas do débito, por faltar-lhe interesse jurídico imediato</a:t>
            </a:r>
            <a:r>
              <a:rPr lang="pt-BR" sz="2800" dirty="0" smtClean="0"/>
              <a:t>.</a:t>
            </a:r>
          </a:p>
          <a:p>
            <a:endParaRPr lang="pt-BR" sz="2800" dirty="0" smtClean="0"/>
          </a:p>
          <a:p>
            <a:r>
              <a:rPr lang="pt-BR" sz="2800" dirty="0" smtClean="0"/>
              <a:t>3</a:t>
            </a:r>
            <a:r>
              <a:rPr lang="pt-BR" sz="2800" dirty="0"/>
              <a:t>. É </a:t>
            </a:r>
            <a:r>
              <a:rPr lang="pt-BR" sz="2800" dirty="0" smtClean="0"/>
              <a:t>firme </a:t>
            </a:r>
            <a:r>
              <a:rPr lang="pt-BR" sz="2800" dirty="0"/>
              <a:t>a orientação da Primeira Seção desta Corte de que, </a:t>
            </a:r>
            <a:r>
              <a:rPr lang="pt-BR" sz="2800" b="1" dirty="0">
                <a:solidFill>
                  <a:srgbClr val="FFC000"/>
                </a:solidFill>
              </a:rPr>
              <a:t>sem manifestação expressa de renúncia do direito discutido nos autos, é incabível a extinção do processo com julgamento do mérito </a:t>
            </a:r>
            <a:r>
              <a:rPr lang="pt-BR" sz="2800" dirty="0"/>
              <a:t>(art. 269, V do CPC), residindo o ato na esfera de disponibilidade e interesse do autor, </a:t>
            </a:r>
            <a:r>
              <a:rPr lang="pt-BR" sz="2800" b="1" u="sng" dirty="0" smtClean="0"/>
              <a:t>não </a:t>
            </a:r>
            <a:r>
              <a:rPr lang="pt-BR" sz="2800" b="1" u="sng" dirty="0"/>
              <a:t>se podendo admiti-la tácita ou </a:t>
            </a:r>
            <a:r>
              <a:rPr lang="pt-BR" sz="2800" b="1" u="sng" dirty="0" smtClean="0"/>
              <a:t>presumidamente.</a:t>
            </a:r>
          </a:p>
        </p:txBody>
      </p:sp>
    </p:spTree>
    <p:extLst>
      <p:ext uri="{BB962C8B-B14F-4D97-AF65-F5344CB8AC3E}">
        <p14:creationId xmlns:p14="http://schemas.microsoft.com/office/powerpoint/2010/main" val="2493050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marL="0" indent="0">
              <a:buNone/>
            </a:pPr>
            <a:r>
              <a:rPr lang="pt-BR" sz="2800" dirty="0"/>
              <a:t>4. Na esfera judicial, </a:t>
            </a:r>
            <a:r>
              <a:rPr lang="pt-BR" sz="2800" b="1" dirty="0">
                <a:solidFill>
                  <a:srgbClr val="FFC000"/>
                </a:solidFill>
                <a:effectLst/>
              </a:rPr>
              <a:t>a renúncia </a:t>
            </a:r>
            <a:r>
              <a:rPr lang="pt-BR" sz="2800" dirty="0"/>
              <a:t>sobre os direitos em que se funda a ação que discute débitos incluídos em parcelamento especial </a:t>
            </a:r>
            <a:r>
              <a:rPr lang="pt-BR" sz="2800" b="1" dirty="0">
                <a:solidFill>
                  <a:srgbClr val="FFC000"/>
                </a:solidFill>
                <a:effectLst/>
              </a:rPr>
              <a:t>deve ser expressa</a:t>
            </a:r>
            <a:r>
              <a:rPr lang="pt-BR" sz="2800" dirty="0"/>
              <a:t>, porquanto o preenchimento dos </a:t>
            </a:r>
            <a:r>
              <a:rPr lang="pt-BR" sz="2800" u="sng" dirty="0"/>
              <a:t>pressupostos</a:t>
            </a:r>
            <a:r>
              <a:rPr lang="pt-BR" sz="2800" dirty="0"/>
              <a:t> para a inclusão da empresa no referido programa é matéria que </a:t>
            </a:r>
            <a:r>
              <a:rPr lang="pt-BR" sz="2800" u="sng" dirty="0"/>
              <a:t>deve ser verificada pela autoridade administrativa, </a:t>
            </a:r>
            <a:r>
              <a:rPr lang="pt-BR" sz="2800" b="1" u="sng" dirty="0">
                <a:effectLst/>
              </a:rPr>
              <a:t>fora do âmbito judicial. </a:t>
            </a:r>
            <a:r>
              <a:rPr lang="pt-BR" b="1" u="sng" dirty="0">
                <a:effectLst/>
              </a:rPr>
              <a:t/>
            </a:r>
            <a:br>
              <a:rPr lang="pt-BR" b="1" u="sng" dirty="0">
                <a:effectLst/>
              </a:rPr>
            </a:br>
            <a:endParaRPr lang="pt-BR" b="1" u="sng" dirty="0">
              <a:effectLst/>
            </a:endParaRPr>
          </a:p>
        </p:txBody>
      </p:sp>
    </p:spTree>
    <p:extLst>
      <p:ext uri="{BB962C8B-B14F-4D97-AF65-F5344CB8AC3E}">
        <p14:creationId xmlns:p14="http://schemas.microsoft.com/office/powerpoint/2010/main" val="23635967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b="1" dirty="0"/>
          </a:p>
        </p:txBody>
      </p:sp>
      <p:sp>
        <p:nvSpPr>
          <p:cNvPr id="4" name="Espaço Reservado para Conteúdo 2"/>
          <p:cNvSpPr>
            <a:spLocks noGrp="1"/>
          </p:cNvSpPr>
          <p:nvPr>
            <p:ph idx="1"/>
          </p:nvPr>
        </p:nvSpPr>
        <p:spPr/>
        <p:txBody>
          <a:bodyPr/>
          <a:lstStyle/>
          <a:p>
            <a:pPr marL="0" indent="0">
              <a:buNone/>
            </a:pPr>
            <a:r>
              <a:rPr lang="pt-BR" sz="3600" b="1" dirty="0" smtClean="0"/>
              <a:t>- A Fazenda poderá excluir do parcelamento o contribuinte que não </a:t>
            </a:r>
            <a:r>
              <a:rPr lang="pt-BR" sz="3600" b="1" dirty="0" smtClean="0">
                <a:solidFill>
                  <a:srgbClr val="FFC000"/>
                </a:solidFill>
              </a:rPr>
              <a:t>renunciou</a:t>
            </a:r>
            <a:r>
              <a:rPr lang="pt-BR" sz="3600" b="1" dirty="0" smtClean="0"/>
              <a:t>, se não o fez em tempo oportuno?</a:t>
            </a:r>
            <a:endParaRPr lang="pt-BR" sz="3600" b="1" dirty="0"/>
          </a:p>
        </p:txBody>
      </p:sp>
    </p:spTree>
    <p:extLst>
      <p:ext uri="{BB962C8B-B14F-4D97-AF65-F5344CB8AC3E}">
        <p14:creationId xmlns:p14="http://schemas.microsoft.com/office/powerpoint/2010/main" val="2264518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400" b="1" dirty="0" err="1" smtClean="0"/>
              <a:t>REsp</a:t>
            </a:r>
            <a:r>
              <a:rPr lang="pt-BR" sz="2400" b="1" dirty="0" smtClean="0"/>
              <a:t> </a:t>
            </a:r>
            <a:r>
              <a:rPr lang="pt-BR" sz="2400" b="1" dirty="0"/>
              <a:t>639526/RS </a:t>
            </a:r>
            <a:r>
              <a:rPr lang="pt-BR" sz="2400" b="1" dirty="0" smtClean="0"/>
              <a:t>em 03/08/2004</a:t>
            </a:r>
            <a:br>
              <a:rPr lang="pt-BR" sz="2400" b="1" dirty="0" smtClean="0"/>
            </a:br>
            <a:r>
              <a:rPr lang="pt-BR" sz="2400" b="1" dirty="0" smtClean="0"/>
              <a:t> </a:t>
            </a:r>
            <a:endParaRPr lang="pt-BR" sz="2400" dirty="0">
              <a:solidFill>
                <a:schemeClr val="tx1"/>
              </a:solidFill>
            </a:endParaRPr>
          </a:p>
        </p:txBody>
      </p:sp>
      <p:sp>
        <p:nvSpPr>
          <p:cNvPr id="3" name="Espaço Reservado para Conteúdo 2"/>
          <p:cNvSpPr>
            <a:spLocks noGrp="1"/>
          </p:cNvSpPr>
          <p:nvPr>
            <p:ph idx="1"/>
          </p:nvPr>
        </p:nvSpPr>
        <p:spPr>
          <a:xfrm>
            <a:off x="457200" y="1196752"/>
            <a:ext cx="8229600" cy="5472608"/>
          </a:xfrm>
        </p:spPr>
        <p:txBody>
          <a:bodyPr/>
          <a:lstStyle/>
          <a:p>
            <a:pPr marL="0" indent="0">
              <a:buNone/>
            </a:pPr>
            <a:r>
              <a:rPr lang="pt-BR" sz="2400" dirty="0" smtClean="0"/>
              <a:t>“</a:t>
            </a:r>
            <a:r>
              <a:rPr lang="pt-BR" sz="2400" dirty="0"/>
              <a:t>não havendo nos autos qualquer manifestação da embargante de que </a:t>
            </a:r>
            <a:r>
              <a:rPr lang="pt-BR" sz="2400" b="1" dirty="0">
                <a:solidFill>
                  <a:srgbClr val="FFC000"/>
                </a:solidFill>
              </a:rPr>
              <a:t>renuncia</a:t>
            </a:r>
            <a:r>
              <a:rPr lang="pt-BR" sz="2400" dirty="0"/>
              <a:t> ao direito, é inviável a extinção do feito com base no art. 269, V, do CPC.” </a:t>
            </a:r>
            <a:endParaRPr lang="pt-BR" sz="2400" dirty="0" smtClean="0"/>
          </a:p>
          <a:p>
            <a:pPr marL="0" indent="0">
              <a:buNone/>
            </a:pPr>
            <a:r>
              <a:rPr lang="pt-BR" sz="2400" dirty="0" smtClean="0"/>
              <a:t>Com </a:t>
            </a:r>
            <a:r>
              <a:rPr lang="pt-BR" sz="2400" dirty="0"/>
              <a:t>relação ao fato de a </a:t>
            </a:r>
            <a:r>
              <a:rPr lang="pt-BR" sz="2400" b="1" dirty="0">
                <a:solidFill>
                  <a:srgbClr val="FFC000"/>
                </a:solidFill>
              </a:rPr>
              <a:t>desistência</a:t>
            </a:r>
            <a:r>
              <a:rPr lang="pt-BR" sz="2400" b="1" dirty="0"/>
              <a:t>, </a:t>
            </a:r>
            <a:r>
              <a:rPr lang="pt-BR" sz="2400" dirty="0"/>
              <a:t>no processo levado ao seu julgamento, ser suposto requisito para a adesão ao REFIS, considera o STJ que: </a:t>
            </a:r>
            <a:endParaRPr lang="pt-BR" sz="2400" dirty="0" smtClean="0"/>
          </a:p>
          <a:p>
            <a:pPr marL="0" indent="0">
              <a:buNone/>
            </a:pPr>
            <a:endParaRPr lang="pt-BR" sz="2400" dirty="0" smtClean="0"/>
          </a:p>
          <a:p>
            <a:pPr marL="0" indent="0">
              <a:buNone/>
            </a:pPr>
            <a:r>
              <a:rPr lang="pt-BR" sz="2400" dirty="0" smtClean="0"/>
              <a:t>“</a:t>
            </a:r>
            <a:r>
              <a:rPr lang="pt-BR" sz="2400" b="1" u="sng" dirty="0"/>
              <a:t>se essa circunstância permitia ou não a adesão ao REFIS</a:t>
            </a:r>
            <a:r>
              <a:rPr lang="pt-BR" sz="2400" b="1" dirty="0"/>
              <a:t>, nos termos da legislação que rege a homologação do pedido de inclusão no Programa, na esfera administrativa, </a:t>
            </a:r>
            <a:r>
              <a:rPr lang="pt-BR" sz="2400" b="1" u="sng" dirty="0">
                <a:solidFill>
                  <a:srgbClr val="FFC000"/>
                </a:solidFill>
              </a:rPr>
              <a:t>é matéria que </a:t>
            </a:r>
            <a:r>
              <a:rPr lang="pt-BR" sz="2400" b="1" u="sng" dirty="0" smtClean="0">
                <a:solidFill>
                  <a:srgbClr val="FFC000"/>
                </a:solidFill>
              </a:rPr>
              <a:t>foge </a:t>
            </a:r>
            <a:r>
              <a:rPr lang="pt-BR" sz="2400" b="1" u="sng" dirty="0">
                <a:solidFill>
                  <a:srgbClr val="FFC000"/>
                </a:solidFill>
              </a:rPr>
              <a:t>ao âmbito desta demanda” </a:t>
            </a:r>
            <a:endParaRPr lang="pt-BR" sz="2400" u="sng" dirty="0">
              <a:solidFill>
                <a:srgbClr val="FFC000"/>
              </a:solidFill>
            </a:endParaRPr>
          </a:p>
        </p:txBody>
      </p:sp>
    </p:spTree>
    <p:extLst>
      <p:ext uri="{BB962C8B-B14F-4D97-AF65-F5344CB8AC3E}">
        <p14:creationId xmlns:p14="http://schemas.microsoft.com/office/powerpoint/2010/main" val="3053567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611560" y="335846"/>
            <a:ext cx="8064896" cy="6555641"/>
          </a:xfrm>
          <a:prstGeom prst="rect">
            <a:avLst/>
          </a:prstGeom>
        </p:spPr>
        <p:txBody>
          <a:bodyPr wrap="square">
            <a:spAutoFit/>
          </a:bodyPr>
          <a:lstStyle/>
          <a:p>
            <a:r>
              <a:rPr lang="pt-BR" sz="2400" b="1" dirty="0" err="1" smtClean="0">
                <a:solidFill>
                  <a:srgbClr val="FFC000"/>
                </a:solidFill>
              </a:rPr>
              <a:t>REsp.</a:t>
            </a:r>
            <a:r>
              <a:rPr lang="pt-BR" sz="2400" b="1" dirty="0" smtClean="0">
                <a:solidFill>
                  <a:srgbClr val="FFC000"/>
                </a:solidFill>
              </a:rPr>
              <a:t> 1.250.499/BA em 11-12-12</a:t>
            </a:r>
            <a:endParaRPr lang="pt-BR" sz="2400" b="1" dirty="0">
              <a:solidFill>
                <a:srgbClr val="FFC000"/>
              </a:solidFill>
            </a:endParaRPr>
          </a:p>
          <a:p>
            <a:endParaRPr lang="pt-BR" dirty="0"/>
          </a:p>
          <a:p>
            <a:r>
              <a:rPr lang="pt-BR" dirty="0" smtClean="0"/>
              <a:t>PROCESSUAL </a:t>
            </a:r>
            <a:r>
              <a:rPr lang="pt-BR" dirty="0"/>
              <a:t>CIVIL E TRIBUTÁRIO. EMBARGOS À EXECUÇÃO </a:t>
            </a:r>
          </a:p>
          <a:p>
            <a:r>
              <a:rPr lang="pt-BR" dirty="0"/>
              <a:t>FISCAL. ADESÃO AO PARCELAMENTO ESPECIAL - PAES. EXTINÇÃO DO FEITO, SEM JULGAMENTO DO MÉRITO, NOS TERMOS DO ART. 267, VI, DO CPC. DESNECESSIDADE DE PEDIDO DE DESISTÊNCIA APRESENTADO PELA EMBARGANTE. INTELIGÊNCIA DO ART. 4º, II, DA LEI 10.684/2003. </a:t>
            </a:r>
            <a:r>
              <a:rPr lang="pt-BR" b="1" dirty="0"/>
              <a:t>(duas situações) </a:t>
            </a:r>
            <a:endParaRPr lang="pt-BR" dirty="0"/>
          </a:p>
          <a:p>
            <a:r>
              <a:rPr lang="pt-BR" dirty="0"/>
              <a:t>1. A agravante pretende a reforma do acórdão que ratificou a extinção dos Embargos à Execução Fiscal, </a:t>
            </a:r>
            <a:r>
              <a:rPr lang="pt-BR" u="sng" dirty="0"/>
              <a:t>sem julgamento do mérito</a:t>
            </a:r>
            <a:r>
              <a:rPr lang="pt-BR" dirty="0"/>
              <a:t>, nos termos do art. 267, VI, do CPC. Afirma que o art. 4º, II, da Lei </a:t>
            </a:r>
            <a:r>
              <a:rPr lang="pt-BR" b="1" dirty="0">
                <a:solidFill>
                  <a:srgbClr val="FFC000"/>
                </a:solidFill>
              </a:rPr>
              <a:t>10.684/2003 exige requerimento de desistência da demanda, com renúncia ao direito sobre o </a:t>
            </a:r>
            <a:r>
              <a:rPr lang="pt-BR" b="1" dirty="0" smtClean="0">
                <a:solidFill>
                  <a:srgbClr val="FFC000"/>
                </a:solidFill>
              </a:rPr>
              <a:t>qual </a:t>
            </a:r>
            <a:r>
              <a:rPr lang="pt-BR" b="1" dirty="0">
                <a:solidFill>
                  <a:srgbClr val="FFC000"/>
                </a:solidFill>
              </a:rPr>
              <a:t>ela se funda, situação inexistente nos autos. </a:t>
            </a:r>
            <a:endParaRPr lang="pt-BR" b="1" dirty="0" smtClean="0">
              <a:solidFill>
                <a:srgbClr val="FFC000"/>
              </a:solidFill>
            </a:endParaRPr>
          </a:p>
          <a:p>
            <a:r>
              <a:rPr lang="pt-BR" dirty="0" smtClean="0"/>
              <a:t>... </a:t>
            </a:r>
            <a:endParaRPr lang="pt-BR" dirty="0"/>
          </a:p>
          <a:p>
            <a:r>
              <a:rPr lang="pt-BR" dirty="0"/>
              <a:t>5. A exceção consiste nos débitos com exigibilidade suspensa nos termos do art. 151, III, IV e V, do CTN (art. 4º, II, da Lei 10.684/2003) e encontra justificativa no fato de que, nessas hipóteses, a situação fiscal do contribuinte não pode ser considerada irregular. </a:t>
            </a:r>
            <a:r>
              <a:rPr lang="pt-BR" b="1" dirty="0"/>
              <a:t>Em casos como este, os débitos somente seriam incluídos no Paes após a desistência do processo judicial ou administrativo, com renúncia ao direito sobre o qual se fundam. </a:t>
            </a:r>
            <a:r>
              <a:rPr lang="pt-BR" dirty="0"/>
              <a:t>Como norma de exceção, a hermenêutica jurídica recomenda a interpretação restritiva do referido dispositivo. </a:t>
            </a:r>
          </a:p>
          <a:p>
            <a:r>
              <a:rPr lang="pt-BR" dirty="0" smtClean="0"/>
              <a:t>....</a:t>
            </a:r>
          </a:p>
        </p:txBody>
      </p:sp>
    </p:spTree>
    <p:extLst>
      <p:ext uri="{BB962C8B-B14F-4D97-AF65-F5344CB8AC3E}">
        <p14:creationId xmlns:p14="http://schemas.microsoft.com/office/powerpoint/2010/main" val="1536807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512" y="332656"/>
            <a:ext cx="8568952" cy="4924425"/>
          </a:xfrm>
          <a:prstGeom prst="rect">
            <a:avLst/>
          </a:prstGeom>
        </p:spPr>
        <p:txBody>
          <a:bodyPr wrap="square">
            <a:spAutoFit/>
          </a:bodyPr>
          <a:lstStyle/>
          <a:p>
            <a:endParaRPr lang="pt-BR" dirty="0"/>
          </a:p>
          <a:p>
            <a:r>
              <a:rPr lang="pt-BR" dirty="0"/>
              <a:t>... </a:t>
            </a:r>
          </a:p>
          <a:p>
            <a:r>
              <a:rPr lang="pt-BR" sz="2400" dirty="0"/>
              <a:t>7. </a:t>
            </a:r>
            <a:r>
              <a:rPr lang="pt-BR" sz="2800" dirty="0"/>
              <a:t>Registro que a recorrente em momento algum se insurgiu contra a inclusão do débito objeto da Execução Fiscal no Paes. </a:t>
            </a:r>
            <a:r>
              <a:rPr lang="pt-BR" sz="2800" b="1" dirty="0">
                <a:solidFill>
                  <a:srgbClr val="FFC000"/>
                </a:solidFill>
              </a:rPr>
              <a:t>Pretende, isso sim, </a:t>
            </a:r>
            <a:r>
              <a:rPr lang="pt-BR" sz="2800" b="1" u="sng" dirty="0">
                <a:solidFill>
                  <a:srgbClr val="FFC000"/>
                </a:solidFill>
              </a:rPr>
              <a:t>manter o débito parcelado </a:t>
            </a:r>
            <a:r>
              <a:rPr lang="pt-BR" sz="2800" b="1" dirty="0" smtClean="0">
                <a:solidFill>
                  <a:srgbClr val="FFC000"/>
                </a:solidFill>
              </a:rPr>
              <a:t>e, concomitantemente</a:t>
            </a:r>
            <a:r>
              <a:rPr lang="pt-BR" sz="2800" b="1" dirty="0">
                <a:solidFill>
                  <a:srgbClr val="FFC000"/>
                </a:solidFill>
              </a:rPr>
              <a:t>, ver julgados, </a:t>
            </a:r>
            <a:r>
              <a:rPr lang="pt-BR" sz="2800" b="1" u="sng" dirty="0">
                <a:solidFill>
                  <a:srgbClr val="FFC000"/>
                </a:solidFill>
              </a:rPr>
              <a:t>no mérito, os Embargos por ela opostos</a:t>
            </a:r>
            <a:r>
              <a:rPr lang="pt-BR" sz="2800" b="1" dirty="0"/>
              <a:t>. </a:t>
            </a:r>
            <a:endParaRPr lang="pt-BR" sz="2800" b="1" dirty="0" smtClean="0"/>
          </a:p>
          <a:p>
            <a:endParaRPr lang="pt-BR" sz="2800" dirty="0"/>
          </a:p>
          <a:p>
            <a:r>
              <a:rPr lang="pt-BR" sz="2800" dirty="0"/>
              <a:t>8. Agravo Regimental não provido</a:t>
            </a:r>
            <a:r>
              <a:rPr lang="pt-BR" dirty="0"/>
              <a:t>. </a:t>
            </a:r>
            <a:endParaRPr lang="pt-BR" dirty="0" smtClean="0"/>
          </a:p>
          <a:p>
            <a:endParaRPr lang="pt-BR" dirty="0"/>
          </a:p>
          <a:p>
            <a:endParaRPr lang="pt-BR" dirty="0" smtClean="0"/>
          </a:p>
          <a:p>
            <a:endParaRPr lang="pt-BR" dirty="0"/>
          </a:p>
        </p:txBody>
      </p:sp>
    </p:spTree>
    <p:extLst>
      <p:ext uri="{BB962C8B-B14F-4D97-AF65-F5344CB8AC3E}">
        <p14:creationId xmlns:p14="http://schemas.microsoft.com/office/powerpoint/2010/main" val="3256171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67544" y="332656"/>
            <a:ext cx="8676456" cy="5663089"/>
          </a:xfrm>
          <a:prstGeom prst="rect">
            <a:avLst/>
          </a:prstGeom>
        </p:spPr>
        <p:txBody>
          <a:bodyPr wrap="square">
            <a:spAutoFit/>
          </a:bodyPr>
          <a:lstStyle/>
          <a:p>
            <a:endParaRPr lang="pt-BR" dirty="0"/>
          </a:p>
          <a:p>
            <a:r>
              <a:rPr lang="pt-BR" sz="2800" b="1" dirty="0"/>
              <a:t>RESP n. </a:t>
            </a:r>
            <a:r>
              <a:rPr lang="pt-BR" sz="2800" b="1" dirty="0" smtClean="0"/>
              <a:t>1.127.103/PR </a:t>
            </a:r>
            <a:r>
              <a:rPr lang="pt-BR" sz="2800" b="1" dirty="0"/>
              <a:t>em </a:t>
            </a:r>
            <a:r>
              <a:rPr lang="pt-BR" sz="2800" b="1" dirty="0" smtClean="0"/>
              <a:t>23-11-10 </a:t>
            </a:r>
            <a:endParaRPr lang="pt-BR" sz="2800" dirty="0"/>
          </a:p>
          <a:p>
            <a:r>
              <a:rPr lang="pt-BR" sz="2800" dirty="0"/>
              <a:t>TRIBUTÁRIO. "REFIS". PEDIDO DE INCLUSÃO. </a:t>
            </a:r>
            <a:r>
              <a:rPr lang="pt-BR" sz="2400" dirty="0"/>
              <a:t>DEFERIMENTO. </a:t>
            </a:r>
            <a:r>
              <a:rPr lang="pt-BR" sz="2400" dirty="0" smtClean="0"/>
              <a:t>VERIFICAÇÃO </a:t>
            </a:r>
            <a:r>
              <a:rPr lang="pt-BR" sz="2400" dirty="0"/>
              <a:t>POSTERIOR DE RECURSO ADMINISTRATIVO PENDENTE. EXCLUSÃO DO PROGRAMA PELA AUTORIDADE FISCAL. IMPOSSIBILIDADE. AUSÊNCIA DE NORMA COMPETENTE. VIOLAÇÃO DO ART. 535 DO CPC NÃO </a:t>
            </a:r>
            <a:r>
              <a:rPr lang="pt-BR" sz="2400" dirty="0" smtClean="0"/>
              <a:t>CONFIGURADA</a:t>
            </a:r>
            <a:r>
              <a:rPr lang="pt-BR" sz="2400" dirty="0"/>
              <a:t>. </a:t>
            </a:r>
            <a:endParaRPr lang="pt-BR" sz="2400" dirty="0" smtClean="0"/>
          </a:p>
          <a:p>
            <a:r>
              <a:rPr lang="pt-BR" sz="2800" dirty="0" smtClean="0"/>
              <a:t>1</a:t>
            </a:r>
            <a:r>
              <a:rPr lang="pt-BR" sz="2800" dirty="0"/>
              <a:t>. </a:t>
            </a:r>
            <a:r>
              <a:rPr lang="pt-BR" sz="2800" b="1" dirty="0"/>
              <a:t>O contribuinte, para aderir ao programa de parcelamento fiscal, </a:t>
            </a:r>
            <a:r>
              <a:rPr lang="pt-BR" sz="2800" b="1" u="sng" dirty="0">
                <a:solidFill>
                  <a:srgbClr val="FFC000"/>
                </a:solidFill>
              </a:rPr>
              <a:t>deve desistir de todas as ações judiciais, impugnações e recursos administrativos</a:t>
            </a:r>
            <a:r>
              <a:rPr lang="pt-BR" sz="2800" b="1" dirty="0"/>
              <a:t> </a:t>
            </a:r>
            <a:r>
              <a:rPr lang="pt-BR" sz="2800" dirty="0"/>
              <a:t>e, após a homologação, explícita ou tácita, da Fazenda Pública, deve ser deferido o benefício ou rejeitada a adesão. </a:t>
            </a:r>
          </a:p>
        </p:txBody>
      </p:sp>
    </p:spTree>
    <p:extLst>
      <p:ext uri="{BB962C8B-B14F-4D97-AF65-F5344CB8AC3E}">
        <p14:creationId xmlns:p14="http://schemas.microsoft.com/office/powerpoint/2010/main" val="4155291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1520" y="188640"/>
            <a:ext cx="8640960" cy="5109091"/>
          </a:xfrm>
          <a:prstGeom prst="rect">
            <a:avLst/>
          </a:prstGeom>
        </p:spPr>
        <p:txBody>
          <a:bodyPr wrap="square">
            <a:spAutoFit/>
          </a:bodyPr>
          <a:lstStyle/>
          <a:p>
            <a:endParaRPr lang="pt-BR" dirty="0"/>
          </a:p>
          <a:p>
            <a:r>
              <a:rPr lang="pt-BR" sz="2400" dirty="0"/>
              <a:t>2. </a:t>
            </a:r>
            <a:r>
              <a:rPr lang="pt-BR" sz="2800" dirty="0"/>
              <a:t>A Lei 9.964/2000, no seu art. 5º, estabelece as hipóteses de exclusão da pessoa jurídica que aderiu ao REFIS, mediante ato do Comitê Gestor, </a:t>
            </a:r>
            <a:r>
              <a:rPr lang="pt-BR" sz="2800" b="1" dirty="0">
                <a:solidFill>
                  <a:srgbClr val="FFC000"/>
                </a:solidFill>
              </a:rPr>
              <a:t>deixando de contemplar a situação de verificação superveniente de pendência de recurso administrativo relativo a crédito tributário inserido no programa de recuperação fiscal</a:t>
            </a:r>
            <a:r>
              <a:rPr lang="pt-BR" sz="2800" dirty="0"/>
              <a:t>. (Precedente: </a:t>
            </a:r>
            <a:r>
              <a:rPr lang="pt-BR" sz="2800" dirty="0" err="1"/>
              <a:t>REsp</a:t>
            </a:r>
            <a:r>
              <a:rPr lang="pt-BR" sz="2800" dirty="0"/>
              <a:t> 1038724/RJ, Rel. Ministro LUIZ FUX, PRIMEIRA TURMA, julgado em 17/02/2009, </a:t>
            </a:r>
            <a:r>
              <a:rPr lang="pt-BR" sz="2800" dirty="0" err="1"/>
              <a:t>DJe</a:t>
            </a:r>
            <a:r>
              <a:rPr lang="pt-BR" sz="2800" dirty="0"/>
              <a:t> 25/03/2009). </a:t>
            </a:r>
          </a:p>
          <a:p>
            <a:r>
              <a:rPr lang="pt-BR" sz="2800" dirty="0"/>
              <a:t>.... </a:t>
            </a:r>
          </a:p>
        </p:txBody>
      </p:sp>
    </p:spTree>
    <p:extLst>
      <p:ext uri="{BB962C8B-B14F-4D97-AF65-F5344CB8AC3E}">
        <p14:creationId xmlns:p14="http://schemas.microsoft.com/office/powerpoint/2010/main" val="2219715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79653"/>
            <a:ext cx="9144000" cy="7294305"/>
          </a:xfrm>
          <a:prstGeom prst="rect">
            <a:avLst/>
          </a:prstGeom>
        </p:spPr>
        <p:txBody>
          <a:bodyPr wrap="square">
            <a:spAutoFit/>
          </a:bodyPr>
          <a:lstStyle/>
          <a:p>
            <a:endParaRPr lang="pt-BR" dirty="0"/>
          </a:p>
          <a:p>
            <a:pPr marL="360363"/>
            <a:r>
              <a:rPr lang="pt-BR" b="1" dirty="0" smtClean="0"/>
              <a:t>...</a:t>
            </a:r>
          </a:p>
          <a:p>
            <a:pPr marL="360363"/>
            <a:r>
              <a:rPr lang="pt-BR" sz="2400" b="1" dirty="0" smtClean="0"/>
              <a:t>5</a:t>
            </a:r>
            <a:r>
              <a:rPr lang="pt-BR" sz="2400" b="1" dirty="0"/>
              <a:t>. Por </a:t>
            </a:r>
            <a:r>
              <a:rPr lang="pt-BR" sz="2400" b="1" dirty="0" smtClean="0"/>
              <a:t>isso </a:t>
            </a:r>
            <a:r>
              <a:rPr lang="pt-BR" sz="2400" b="1" dirty="0"/>
              <a:t>que "a falta de desistência do recurso administrativo, embora possa impedir o deferimento do programa de parcelamento, </a:t>
            </a:r>
            <a:r>
              <a:rPr lang="pt-BR" sz="2400" b="1" u="sng" dirty="0">
                <a:solidFill>
                  <a:srgbClr val="FFC000"/>
                </a:solidFill>
              </a:rPr>
              <a:t>acaso ultrapassada tal fase, não serve para motivar a exclusão do parcelamento</a:t>
            </a:r>
            <a:r>
              <a:rPr lang="pt-BR" sz="2400" b="1" dirty="0"/>
              <a:t>, </a:t>
            </a:r>
            <a:r>
              <a:rPr lang="pt-BR" sz="2400" dirty="0"/>
              <a:t>não se enquadrando em uma das hipóteses previstas nos artigos 7º e 8º da Lei nº 10.684/2003." (Precedente: </a:t>
            </a:r>
            <a:r>
              <a:rPr lang="pt-BR" sz="2400" dirty="0" err="1"/>
              <a:t>REsp.</a:t>
            </a:r>
            <a:r>
              <a:rPr lang="pt-BR" sz="2400" dirty="0"/>
              <a:t> 958.585/PR, Rel. Min. FRANCISCO FALCÃO, unânime, DJU 17.09.07) </a:t>
            </a:r>
            <a:endParaRPr lang="pt-BR" sz="2400" dirty="0" smtClean="0"/>
          </a:p>
          <a:p>
            <a:pPr marL="360363"/>
            <a:r>
              <a:rPr lang="pt-BR" sz="2400" dirty="0" smtClean="0"/>
              <a:t>8</a:t>
            </a:r>
            <a:r>
              <a:rPr lang="pt-BR" sz="2400" dirty="0"/>
              <a:t>. </a:t>
            </a:r>
            <a:r>
              <a:rPr lang="pt-BR" sz="2400" b="1" dirty="0"/>
              <a:t>Deveras, o </a:t>
            </a:r>
            <a:r>
              <a:rPr lang="pt-BR" sz="2400" b="1" dirty="0">
                <a:solidFill>
                  <a:srgbClr val="FFFF00"/>
                </a:solidFill>
              </a:rPr>
              <a:t>deferimento</a:t>
            </a:r>
            <a:r>
              <a:rPr lang="pt-BR" sz="2400" b="1" dirty="0"/>
              <a:t> da inclusão dos débitos em tela no programa de parcelamento</a:t>
            </a:r>
            <a:r>
              <a:rPr lang="pt-BR" sz="2400" b="1" dirty="0">
                <a:solidFill>
                  <a:srgbClr val="FFFF00"/>
                </a:solidFill>
              </a:rPr>
              <a:t>, pressupõe a aferição </a:t>
            </a:r>
            <a:r>
              <a:rPr lang="pt-BR" sz="2400" b="1" dirty="0"/>
              <a:t>da autoridade fiscal em relação aos requisitos necessários, como o pedido de desistência de recurso administrativo, tendo-se operado a preclusão</a:t>
            </a:r>
            <a:r>
              <a:rPr lang="pt-BR" sz="2400" dirty="0"/>
              <a:t>; </a:t>
            </a:r>
            <a:r>
              <a:rPr lang="pt-BR" sz="2400" b="1" dirty="0"/>
              <a:t>por isso que a </a:t>
            </a:r>
            <a:r>
              <a:rPr lang="pt-BR" sz="2400" b="1" u="sng" dirty="0">
                <a:solidFill>
                  <a:srgbClr val="FFC000"/>
                </a:solidFill>
              </a:rPr>
              <a:t>superveniente verificação de ausência do </a:t>
            </a:r>
            <a:r>
              <a:rPr lang="pt-BR" sz="2400" b="1" u="sng" dirty="0" smtClean="0">
                <a:solidFill>
                  <a:srgbClr val="FFC000"/>
                </a:solidFill>
              </a:rPr>
              <a:t>requerimento formal </a:t>
            </a:r>
            <a:r>
              <a:rPr lang="pt-BR" sz="2400" b="1" u="sng" dirty="0">
                <a:solidFill>
                  <a:srgbClr val="FFC000"/>
                </a:solidFill>
              </a:rPr>
              <a:t>de </a:t>
            </a:r>
            <a:r>
              <a:rPr lang="pt-BR" sz="2400" b="1" u="sng" dirty="0" smtClean="0">
                <a:solidFill>
                  <a:srgbClr val="FFC000"/>
                </a:solidFill>
              </a:rPr>
              <a:t>desistência </a:t>
            </a:r>
            <a:r>
              <a:rPr lang="pt-BR" sz="2400" b="1" u="sng" dirty="0">
                <a:solidFill>
                  <a:srgbClr val="FFC000"/>
                </a:solidFill>
              </a:rPr>
              <a:t>não tem o condão de motivar a exclusão do contribuinte do REFIS</a:t>
            </a:r>
            <a:r>
              <a:rPr lang="pt-BR" sz="2400" b="1" dirty="0"/>
              <a:t>, à míngua de respaldo legal. </a:t>
            </a:r>
            <a:r>
              <a:rPr lang="pt-BR" sz="2400" b="1" dirty="0" smtClean="0"/>
              <a:t>...</a:t>
            </a:r>
          </a:p>
          <a:p>
            <a:pPr marL="360363"/>
            <a:r>
              <a:rPr lang="pt-BR" sz="2400" dirty="0"/>
              <a:t>11. Recurso especial desprovido. </a:t>
            </a:r>
          </a:p>
          <a:p>
            <a:pPr marL="360363"/>
            <a:endParaRPr lang="pt-BR" sz="2400" dirty="0"/>
          </a:p>
        </p:txBody>
      </p:sp>
    </p:spTree>
    <p:extLst>
      <p:ext uri="{BB962C8B-B14F-4D97-AF65-F5344CB8AC3E}">
        <p14:creationId xmlns:p14="http://schemas.microsoft.com/office/powerpoint/2010/main" val="2349235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827584" y="404664"/>
            <a:ext cx="7848872" cy="9264075"/>
          </a:xfrm>
          <a:prstGeom prst="rect">
            <a:avLst/>
          </a:prstGeom>
        </p:spPr>
        <p:txBody>
          <a:bodyPr wrap="square">
            <a:spAutoFit/>
          </a:bodyPr>
          <a:lstStyle/>
          <a:p>
            <a:endParaRPr lang="pt-BR" sz="2000" dirty="0"/>
          </a:p>
          <a:p>
            <a:r>
              <a:rPr lang="pt-BR" sz="2000" b="1" dirty="0"/>
              <a:t>CARRAZZA, Roque </a:t>
            </a:r>
            <a:r>
              <a:rPr lang="pt-BR" sz="2000" b="1" dirty="0" err="1"/>
              <a:t>Antonio</a:t>
            </a:r>
            <a:r>
              <a:rPr lang="pt-BR" sz="2000" b="1" dirty="0"/>
              <a:t>. </a:t>
            </a:r>
            <a:r>
              <a:rPr lang="pt-BR" sz="2000" b="1" i="1" dirty="0"/>
              <a:t>Curso de Direito Constitucional Tributário</a:t>
            </a:r>
            <a:r>
              <a:rPr lang="pt-BR" sz="2000" b="1" i="1" dirty="0" smtClean="0"/>
              <a:t>. </a:t>
            </a:r>
          </a:p>
          <a:p>
            <a:endParaRPr lang="pt-BR" sz="2800" dirty="0"/>
          </a:p>
          <a:p>
            <a:r>
              <a:rPr lang="pt-BR" sz="2800" b="1" dirty="0"/>
              <a:t>[...] </a:t>
            </a:r>
            <a:r>
              <a:rPr lang="pt-BR" sz="2800" b="1" i="1" dirty="0"/>
              <a:t>o contribuinte </a:t>
            </a:r>
            <a:r>
              <a:rPr lang="pt-BR" sz="2800" b="1" i="1" dirty="0">
                <a:solidFill>
                  <a:srgbClr val="FFC000"/>
                </a:solidFill>
              </a:rPr>
              <a:t>tem a assisti-lo o direito </a:t>
            </a:r>
            <a:r>
              <a:rPr lang="pt-BR" sz="2800" b="1" i="1" dirty="0"/>
              <a:t>de, a qualquer tempo, ir ao Judiciário para que este Poder decida, com imparcialidade, se as exigências do Fisco encontram, ou não, acústica na Constituição e nas leis. </a:t>
            </a:r>
            <a:endParaRPr lang="pt-BR" sz="2800" b="1" i="1" dirty="0" smtClean="0"/>
          </a:p>
          <a:p>
            <a:endParaRPr lang="pt-BR" sz="2800" dirty="0"/>
          </a:p>
          <a:p>
            <a:r>
              <a:rPr lang="pt-BR" sz="2800" b="1" i="1" dirty="0"/>
              <a:t>Como corolário disso, o </a:t>
            </a:r>
            <a:r>
              <a:rPr lang="pt-BR" sz="2800" b="1" i="1" dirty="0">
                <a:solidFill>
                  <a:srgbClr val="FFC000"/>
                </a:solidFill>
              </a:rPr>
              <a:t>magistrado tem o dever indeclinável </a:t>
            </a:r>
            <a:r>
              <a:rPr lang="pt-BR" sz="2800" b="1" i="1" dirty="0"/>
              <a:t>de prestar a tutela jurisdicional, não podendo dele eximir-se a pretexto de obscuridade ou lacuna da norma jurídica</a:t>
            </a:r>
            <a:r>
              <a:rPr lang="pt-BR" sz="2800" b="1" dirty="0"/>
              <a:t>. </a:t>
            </a:r>
            <a:endParaRPr lang="pt-BR" sz="2800" b="1" dirty="0" smtClean="0"/>
          </a:p>
          <a:p>
            <a:endParaRPr lang="pt-BR" sz="2800" b="1" dirty="0"/>
          </a:p>
          <a:p>
            <a:endParaRPr lang="pt-BR" sz="2800" b="1" dirty="0" smtClean="0"/>
          </a:p>
          <a:p>
            <a:endParaRPr lang="pt-BR" b="1" dirty="0"/>
          </a:p>
          <a:p>
            <a:endParaRPr lang="pt-BR" b="1" dirty="0" smtClean="0"/>
          </a:p>
          <a:p>
            <a:endParaRPr lang="pt-BR" b="1" dirty="0"/>
          </a:p>
          <a:p>
            <a:endParaRPr lang="pt-BR" b="1" dirty="0" smtClean="0"/>
          </a:p>
          <a:p>
            <a:endParaRPr lang="pt-BR" b="1" dirty="0"/>
          </a:p>
          <a:p>
            <a:endParaRPr lang="pt-BR" b="1" dirty="0" smtClean="0"/>
          </a:p>
          <a:p>
            <a:endParaRPr lang="pt-BR" b="1" dirty="0"/>
          </a:p>
          <a:p>
            <a:endParaRPr lang="pt-BR" dirty="0"/>
          </a:p>
        </p:txBody>
      </p:sp>
    </p:spTree>
    <p:extLst>
      <p:ext uri="{BB962C8B-B14F-4D97-AF65-F5344CB8AC3E}">
        <p14:creationId xmlns:p14="http://schemas.microsoft.com/office/powerpoint/2010/main" val="2187851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67544" y="188640"/>
            <a:ext cx="8280920" cy="7786747"/>
          </a:xfrm>
          <a:prstGeom prst="rect">
            <a:avLst/>
          </a:prstGeom>
        </p:spPr>
        <p:txBody>
          <a:bodyPr wrap="square">
            <a:spAutoFit/>
          </a:bodyPr>
          <a:lstStyle/>
          <a:p>
            <a:endParaRPr lang="pt-BR" sz="2800" dirty="0"/>
          </a:p>
          <a:p>
            <a:endParaRPr lang="pt-BR" sz="2800" dirty="0"/>
          </a:p>
          <a:p>
            <a:r>
              <a:rPr lang="pt-BR" sz="2800" b="1" dirty="0"/>
              <a:t>Quanto às condições para beneficiar-se do PARCELAMENTO: </a:t>
            </a:r>
            <a:endParaRPr lang="pt-BR" sz="2800" b="1" dirty="0" smtClean="0"/>
          </a:p>
          <a:p>
            <a:endParaRPr lang="pt-BR" sz="2800" dirty="0"/>
          </a:p>
          <a:p>
            <a:r>
              <a:rPr lang="pt-BR" sz="3200" b="1" dirty="0"/>
              <a:t>Se o contribuinte </a:t>
            </a:r>
            <a:r>
              <a:rPr lang="pt-BR" sz="3200" b="1" u="sng" dirty="0">
                <a:solidFill>
                  <a:srgbClr val="FFC000"/>
                </a:solidFill>
              </a:rPr>
              <a:t>não desistir da ação </a:t>
            </a:r>
            <a:r>
              <a:rPr lang="pt-BR" sz="3200" b="1" dirty="0"/>
              <a:t>na qual o débito é questionado, poderá ser desfeito o PARCELAMENTO, mas não extinto o processo, contra sua vontade. </a:t>
            </a:r>
            <a:endParaRPr lang="pt-BR" sz="3200" b="1" dirty="0" smtClean="0"/>
          </a:p>
          <a:p>
            <a:endParaRPr lang="pt-BR" sz="3200" b="1" dirty="0"/>
          </a:p>
          <a:p>
            <a:r>
              <a:rPr lang="pt-BR" sz="3200" b="1" dirty="0" smtClean="0"/>
              <a:t>De igual modo, se </a:t>
            </a:r>
            <a:r>
              <a:rPr lang="pt-BR" sz="3200" b="1" dirty="0" smtClean="0">
                <a:solidFill>
                  <a:srgbClr val="FFC000"/>
                </a:solidFill>
              </a:rPr>
              <a:t>não </a:t>
            </a:r>
            <a:r>
              <a:rPr lang="pt-BR" sz="3200" b="1" u="sng" dirty="0" smtClean="0">
                <a:solidFill>
                  <a:srgbClr val="FFC000"/>
                </a:solidFill>
              </a:rPr>
              <a:t>renuncia</a:t>
            </a:r>
            <a:r>
              <a:rPr lang="pt-BR" sz="2800" b="1" u="sng" dirty="0" smtClean="0">
                <a:solidFill>
                  <a:srgbClr val="FFC000"/>
                </a:solidFill>
              </a:rPr>
              <a:t>r.</a:t>
            </a:r>
          </a:p>
          <a:p>
            <a:endParaRPr lang="pt-BR" sz="2800" b="1" dirty="0"/>
          </a:p>
          <a:p>
            <a:endParaRPr lang="pt-BR" sz="2800" b="1" dirty="0" smtClean="0"/>
          </a:p>
          <a:p>
            <a:endParaRPr lang="pt-BR" sz="2800" b="1" dirty="0"/>
          </a:p>
          <a:p>
            <a:endParaRPr lang="pt-BR" sz="2800" b="1" dirty="0" smtClean="0"/>
          </a:p>
          <a:p>
            <a:endParaRPr lang="pt-BR" sz="2800" b="1" dirty="0"/>
          </a:p>
          <a:p>
            <a:endParaRPr lang="pt-BR" sz="2800" dirty="0"/>
          </a:p>
        </p:txBody>
      </p:sp>
    </p:spTree>
    <p:extLst>
      <p:ext uri="{BB962C8B-B14F-4D97-AF65-F5344CB8AC3E}">
        <p14:creationId xmlns:p14="http://schemas.microsoft.com/office/powerpoint/2010/main" val="3041787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a:buFontTx/>
              <a:buChar char="-"/>
            </a:pPr>
            <a:r>
              <a:rPr lang="pt-BR" i="1" dirty="0" smtClean="0"/>
              <a:t>Renúncia a Direito Fundamental</a:t>
            </a:r>
          </a:p>
          <a:p>
            <a:pPr marL="0" indent="0">
              <a:buNone/>
            </a:pPr>
            <a:r>
              <a:rPr lang="pt-BR" i="1" dirty="0"/>
              <a:t> </a:t>
            </a:r>
            <a:r>
              <a:rPr lang="pt-BR" i="1" dirty="0" smtClean="0"/>
              <a:t>  </a:t>
            </a:r>
            <a:r>
              <a:rPr lang="pt-BR" dirty="0" smtClean="0"/>
              <a:t>Pedro </a:t>
            </a:r>
            <a:r>
              <a:rPr lang="pt-BR" dirty="0" err="1" smtClean="0"/>
              <a:t>Adamy</a:t>
            </a:r>
            <a:r>
              <a:rPr lang="pt-BR" dirty="0" smtClean="0"/>
              <a:t>. Malheiros, SP, 2011</a:t>
            </a:r>
          </a:p>
          <a:p>
            <a:pPr marL="0" indent="0">
              <a:buNone/>
            </a:pPr>
            <a:endParaRPr lang="pt-BR" dirty="0" smtClean="0"/>
          </a:p>
          <a:p>
            <a:pPr>
              <a:buFontTx/>
              <a:buChar char="-"/>
            </a:pPr>
            <a:r>
              <a:rPr lang="pt-BR" i="1" dirty="0" smtClean="0"/>
              <a:t>Parcelamento Tributário</a:t>
            </a:r>
          </a:p>
          <a:p>
            <a:pPr marL="0" indent="0">
              <a:buNone/>
            </a:pPr>
            <a:r>
              <a:rPr lang="pt-BR" dirty="0"/>
              <a:t> </a:t>
            </a:r>
            <a:r>
              <a:rPr lang="pt-BR" dirty="0" smtClean="0"/>
              <a:t>  </a:t>
            </a:r>
            <a:r>
              <a:rPr lang="pt-BR" dirty="0" err="1" smtClean="0"/>
              <a:t>Clelio</a:t>
            </a:r>
            <a:r>
              <a:rPr lang="pt-BR" dirty="0" smtClean="0"/>
              <a:t> </a:t>
            </a:r>
            <a:r>
              <a:rPr lang="pt-BR" dirty="0" err="1" smtClean="0"/>
              <a:t>Chiesa</a:t>
            </a:r>
            <a:r>
              <a:rPr lang="pt-BR" dirty="0" smtClean="0"/>
              <a:t>, </a:t>
            </a:r>
            <a:r>
              <a:rPr lang="pt-BR" dirty="0" err="1" smtClean="0"/>
              <a:t>Lais</a:t>
            </a:r>
            <a:r>
              <a:rPr lang="pt-BR" dirty="0" smtClean="0"/>
              <a:t> Cardoso e Marcelo</a:t>
            </a:r>
          </a:p>
          <a:p>
            <a:pPr marL="0" indent="0">
              <a:buNone/>
            </a:pPr>
            <a:r>
              <a:rPr lang="pt-BR" dirty="0"/>
              <a:t> </a:t>
            </a:r>
            <a:r>
              <a:rPr lang="pt-BR" dirty="0" smtClean="0"/>
              <a:t>  Magalhães Peixoto (coord.), MP, SP,</a:t>
            </a:r>
          </a:p>
          <a:p>
            <a:pPr marL="0" indent="0">
              <a:buNone/>
            </a:pPr>
            <a:r>
              <a:rPr lang="pt-BR" dirty="0"/>
              <a:t> </a:t>
            </a:r>
            <a:r>
              <a:rPr lang="pt-BR" dirty="0" smtClean="0"/>
              <a:t>  2008</a:t>
            </a:r>
          </a:p>
          <a:p>
            <a:pPr marL="0" indent="0">
              <a:buNone/>
            </a:pPr>
            <a:r>
              <a:rPr lang="pt-BR" dirty="0" smtClean="0"/>
              <a:t>   </a:t>
            </a:r>
            <a:endParaRPr lang="pt-BR" dirty="0"/>
          </a:p>
        </p:txBody>
      </p:sp>
    </p:spTree>
    <p:extLst>
      <p:ext uri="{BB962C8B-B14F-4D97-AF65-F5344CB8AC3E}">
        <p14:creationId xmlns:p14="http://schemas.microsoft.com/office/powerpoint/2010/main" val="26498536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Países com as maiores cargas tributárias do mundo"/>
          <p:cNvPicPr/>
          <p:nvPr/>
        </p:nvPicPr>
        <p:blipFill>
          <a:blip r:embed="rId2" cstate="print"/>
          <a:srcRect/>
          <a:stretch>
            <a:fillRect/>
          </a:stretch>
        </p:blipFill>
        <p:spPr bwMode="auto">
          <a:xfrm>
            <a:off x="1871980" y="1818298"/>
            <a:ext cx="5400040" cy="3221403"/>
          </a:xfrm>
          <a:prstGeom prst="rect">
            <a:avLst/>
          </a:prstGeom>
          <a:noFill/>
          <a:ln w="9525">
            <a:noFill/>
            <a:miter lim="800000"/>
            <a:headEnd/>
            <a:tailEnd/>
          </a:ln>
        </p:spPr>
      </p:pic>
    </p:spTree>
    <p:extLst>
      <p:ext uri="{BB962C8B-B14F-4D97-AF65-F5344CB8AC3E}">
        <p14:creationId xmlns:p14="http://schemas.microsoft.com/office/powerpoint/2010/main" val="33616818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pic>
        <p:nvPicPr>
          <p:cNvPr id="4" name="Picture 2" descr="C:\Users\fatima\AppData\Local\Temp\WLMDSS.tmp\WLM9B09.tmp\leão.jpg"/>
          <p:cNvPicPr>
            <a:picLocks noGrp="1" noChangeAspect="1" noChangeArrowheads="1"/>
          </p:cNvPicPr>
          <p:nvPr>
            <p:ph idx="1"/>
          </p:nvPr>
        </p:nvPicPr>
        <p:blipFill>
          <a:blip r:embed="rId2" cstate="print"/>
          <a:srcRect/>
          <a:stretch>
            <a:fillRect/>
          </a:stretch>
        </p:blipFill>
        <p:spPr bwMode="auto">
          <a:xfrm>
            <a:off x="1987572" y="1600200"/>
            <a:ext cx="5168855" cy="4530725"/>
          </a:xfrm>
          <a:prstGeom prst="rect">
            <a:avLst/>
          </a:prstGeom>
          <a:noFill/>
        </p:spPr>
      </p:pic>
    </p:spTree>
    <p:extLst>
      <p:ext uri="{BB962C8B-B14F-4D97-AF65-F5344CB8AC3E}">
        <p14:creationId xmlns:p14="http://schemas.microsoft.com/office/powerpoint/2010/main" val="10075636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0" indent="0"/>
            <a:r>
              <a:rPr lang="pt-BR" sz="3200" b="1" dirty="0" smtClean="0">
                <a:effectLst/>
              </a:rPr>
              <a:t/>
            </a:r>
            <a:br>
              <a:rPr lang="pt-BR" sz="3200" b="1" dirty="0" smtClean="0">
                <a:effectLst/>
              </a:rPr>
            </a:br>
            <a:endParaRPr lang="pt-BR" sz="2800" i="1" dirty="0"/>
          </a:p>
        </p:txBody>
      </p:sp>
      <p:sp>
        <p:nvSpPr>
          <p:cNvPr id="3" name="Espaço Reservado para Conteúdo 2"/>
          <p:cNvSpPr>
            <a:spLocks noGrp="1"/>
          </p:cNvSpPr>
          <p:nvPr>
            <p:ph idx="1"/>
          </p:nvPr>
        </p:nvSpPr>
        <p:spPr/>
        <p:txBody>
          <a:bodyPr/>
          <a:lstStyle/>
          <a:p>
            <a:pPr marL="0" indent="0">
              <a:buNone/>
            </a:pPr>
            <a:endParaRPr lang="pt-BR" dirty="0">
              <a:effectLst/>
            </a:endParaRPr>
          </a:p>
          <a:p>
            <a:pPr marL="0" indent="0">
              <a:buNone/>
            </a:pPr>
            <a:endParaRPr lang="pt-BR" dirty="0" smtClean="0">
              <a:effectLst/>
            </a:endParaRPr>
          </a:p>
          <a:p>
            <a:pPr marL="0" indent="0">
              <a:buNone/>
            </a:pPr>
            <a:endParaRPr lang="pt-BR" dirty="0" smtClean="0">
              <a:effectLst/>
            </a:endParaRPr>
          </a:p>
          <a:p>
            <a:pPr marL="0" indent="0" algn="r">
              <a:buNone/>
            </a:pPr>
            <a:r>
              <a:rPr lang="pt-BR" dirty="0" smtClean="0">
                <a:effectLst/>
              </a:rPr>
              <a:t>Agradecemos </a:t>
            </a:r>
            <a:r>
              <a:rPr lang="pt-BR" dirty="0">
                <a:effectLst/>
              </a:rPr>
              <a:t>pela atenção.</a:t>
            </a:r>
          </a:p>
          <a:p>
            <a:pPr>
              <a:buNone/>
            </a:pPr>
            <a:endParaRPr lang="pt-BR" dirty="0" smtClean="0">
              <a:effectLst/>
            </a:endParaRPr>
          </a:p>
          <a:p>
            <a:pPr marL="0" indent="0" algn="r">
              <a:buNone/>
            </a:pPr>
            <a:endParaRPr lang="pt-BR" dirty="0">
              <a:effectLst/>
            </a:endParaRPr>
          </a:p>
          <a:p>
            <a:pPr marL="0" indent="0" algn="r">
              <a:buNone/>
            </a:pPr>
            <a:r>
              <a:rPr lang="pt-BR" sz="2400" i="1" dirty="0" smtClean="0">
                <a:solidFill>
                  <a:srgbClr val="0070C0"/>
                </a:solidFill>
                <a:effectLst/>
                <a:hlinkClick r:id="rId2"/>
              </a:rPr>
              <a:t>mariadefatimaribeiro@uol.com.br </a:t>
            </a:r>
            <a:r>
              <a:rPr lang="pt-BR" sz="2400" i="1" dirty="0" smtClean="0">
                <a:solidFill>
                  <a:srgbClr val="0070C0"/>
                </a:solidFill>
                <a:effectLst/>
              </a:rPr>
              <a:t> </a:t>
            </a:r>
            <a:endParaRPr lang="pt-BR" sz="2400" i="1" dirty="0">
              <a:solidFill>
                <a:srgbClr val="0070C0"/>
              </a:solidFill>
              <a:effectLst/>
            </a:endParaRPr>
          </a:p>
          <a:p>
            <a:endParaRPr lang="pt-BR" dirty="0"/>
          </a:p>
          <a:p>
            <a:pPr marL="0" indent="0" algn="ctr">
              <a:buNone/>
            </a:pPr>
            <a:endParaRPr lang="pt-BR" dirty="0" smtClean="0">
              <a:effectLst/>
            </a:endParaRPr>
          </a:p>
        </p:txBody>
      </p:sp>
    </p:spTree>
    <p:extLst>
      <p:ext uri="{BB962C8B-B14F-4D97-AF65-F5344CB8AC3E}">
        <p14:creationId xmlns:p14="http://schemas.microsoft.com/office/powerpoint/2010/main" val="1452167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Canyon">
  <a:themeElements>
    <a:clrScheme name="Canyon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anyon">
      <a:majorFont>
        <a:latin typeface="Arial"/>
        <a:ea typeface=""/>
        <a:cs typeface=""/>
      </a:majorFont>
      <a:minorFont>
        <a:latin typeface="Verdana"/>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1800" b="0" i="0" u="none" strike="noStrike" cap="none" normalizeH="0" baseline="0" smtClean="0">
            <a:ln>
              <a:noFill/>
            </a:ln>
            <a:solidFill>
              <a:schemeClr val="tx1"/>
            </a:solidFill>
            <a:effectLst/>
            <a:latin typeface="Arial" charset="0"/>
          </a:defRPr>
        </a:defPPr>
      </a:lstStyle>
    </a:lnDef>
  </a:objectDefaults>
  <a:extraClrSchemeLst>
    <a:extraClrScheme>
      <a:clrScheme name="Canyon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anyon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anyon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anyon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anyon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anyon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anyon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4400</TotalTime>
  <Words>1530</Words>
  <Application>Microsoft Office PowerPoint</Application>
  <PresentationFormat>Apresentação na tela (4:3)</PresentationFormat>
  <Paragraphs>117</Paragraphs>
  <Slides>24</Slides>
  <Notes>1</Notes>
  <HiddenSlides>0</HiddenSlides>
  <MMClips>0</MMClips>
  <ScaleCrop>false</ScaleCrop>
  <HeadingPairs>
    <vt:vector size="4" baseType="variant">
      <vt:variant>
        <vt:lpstr>Tema</vt:lpstr>
      </vt:variant>
      <vt:variant>
        <vt:i4>1</vt:i4>
      </vt:variant>
      <vt:variant>
        <vt:lpstr>Títulos de slides</vt:lpstr>
      </vt:variant>
      <vt:variant>
        <vt:i4>24</vt:i4>
      </vt:variant>
    </vt:vector>
  </HeadingPairs>
  <TitlesOfParts>
    <vt:vector size="25" baseType="lpstr">
      <vt:lpstr>Canyon</vt:lpstr>
      <vt:lpstr>  XII SIMPÓSIO DE DIREITO TRIBUTÁRIO  A P E T     </vt:lpstr>
      <vt:lpstr> </vt:lpstr>
      <vt:lpstr> PARCELAMENTO - CTN  </vt:lpstr>
      <vt:lpstr>Parcelamento </vt:lpstr>
      <vt:lpstr>Extinção do Processo</vt:lpstr>
      <vt:lpstr>Apresentação do PowerPoint</vt:lpstr>
      <vt:lpstr>Apresentação do PowerPoint</vt:lpstr>
      <vt:lpstr> Recurso Especial 1.133.027-SP em 13.10.10</vt:lpstr>
      <vt:lpstr>RECURSO ESPECIAL Nº 1.124.420 – MG de 14.03.2012</vt:lpstr>
      <vt:lpstr>Apresentação do PowerPoint</vt:lpstr>
      <vt:lpstr>Apresentação do PowerPoint</vt:lpstr>
      <vt:lpstr>Apresentação do PowerPoint</vt:lpstr>
      <vt:lpstr>REsp 639526/RS em 03/08/2004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vt:lpstr>
    </vt:vector>
  </TitlesOfParts>
  <Company>Micro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Micro</dc:creator>
  <cp:lastModifiedBy>maria de fatima ribeiro</cp:lastModifiedBy>
  <cp:revision>294</cp:revision>
  <cp:lastPrinted>2012-05-10T19:58:45Z</cp:lastPrinted>
  <dcterms:created xsi:type="dcterms:W3CDTF">2008-07-22T07:36:27Z</dcterms:created>
  <dcterms:modified xsi:type="dcterms:W3CDTF">2014-11-14T15:30:27Z</dcterms:modified>
</cp:coreProperties>
</file>